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256" r:id="rId2"/>
    <p:sldId id="257" r:id="rId3"/>
    <p:sldId id="258" r:id="rId4"/>
    <p:sldId id="259" r:id="rId5"/>
    <p:sldId id="261" r:id="rId6"/>
    <p:sldId id="270" r:id="rId7"/>
    <p:sldId id="271" r:id="rId8"/>
    <p:sldId id="262" r:id="rId9"/>
    <p:sldId id="266" r:id="rId10"/>
    <p:sldId id="263" r:id="rId11"/>
    <p:sldId id="267" r:id="rId12"/>
    <p:sldId id="264" r:id="rId13"/>
    <p:sldId id="268" r:id="rId14"/>
    <p:sldId id="265" r:id="rId15"/>
    <p:sldId id="269" r:id="rId16"/>
    <p:sldId id="272"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67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59"/>
    <p:restoredTop sz="73455"/>
  </p:normalViewPr>
  <p:slideViewPr>
    <p:cSldViewPr snapToGrid="0" snapToObjects="1">
      <p:cViewPr varScale="1">
        <p:scale>
          <a:sx n="89" d="100"/>
          <a:sy n="89" d="100"/>
        </p:scale>
        <p:origin x="4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A17DA-2DDB-4747-957E-7B7F9D475A01}" type="datetimeFigureOut">
              <a:rPr lang="en-US" smtClean="0"/>
              <a:t>8/10/20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084981-7D73-2749-AE04-ED5F71976E3C}" type="slidenum">
              <a:rPr lang="en-US" smtClean="0"/>
              <a:t>‹#›</a:t>
            </a:fld>
            <a:endParaRPr lang="en-US"/>
          </a:p>
        </p:txBody>
      </p:sp>
    </p:spTree>
    <p:extLst>
      <p:ext uri="{BB962C8B-B14F-4D97-AF65-F5344CB8AC3E}">
        <p14:creationId xmlns:p14="http://schemas.microsoft.com/office/powerpoint/2010/main" val="3948227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week you will get an overview of the course and the key definitions and concepts. </a:t>
            </a:r>
          </a:p>
          <a:p>
            <a:endParaRPr lang="en-US" dirty="0"/>
          </a:p>
          <a:p>
            <a:r>
              <a:rPr lang="en-US" dirty="0"/>
              <a:t>For students in POE374, you will start to map out your written assignments. </a:t>
            </a:r>
          </a:p>
        </p:txBody>
      </p:sp>
      <p:sp>
        <p:nvSpPr>
          <p:cNvPr id="4" name="Slide Number Placeholder 3"/>
          <p:cNvSpPr>
            <a:spLocks noGrp="1"/>
          </p:cNvSpPr>
          <p:nvPr>
            <p:ph type="sldNum" sz="quarter" idx="5"/>
          </p:nvPr>
        </p:nvSpPr>
        <p:spPr/>
        <p:txBody>
          <a:bodyPr/>
          <a:lstStyle/>
          <a:p>
            <a:fld id="{49084981-7D73-2749-AE04-ED5F71976E3C}" type="slidenum">
              <a:rPr lang="en-US" smtClean="0"/>
              <a:t>2</a:t>
            </a:fld>
            <a:endParaRPr lang="en-US"/>
          </a:p>
        </p:txBody>
      </p:sp>
    </p:spTree>
    <p:extLst>
      <p:ext uri="{BB962C8B-B14F-4D97-AF65-F5344CB8AC3E}">
        <p14:creationId xmlns:p14="http://schemas.microsoft.com/office/powerpoint/2010/main" val="96494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joined the reserves in 1975 at Dows’ Lake </a:t>
            </a:r>
            <a:r>
              <a:rPr lang="en-US" dirty="0" err="1"/>
              <a:t>Armoury</a:t>
            </a:r>
            <a:r>
              <a:rPr lang="en-US" dirty="0"/>
              <a:t> in Ottawa, two years before I transferred to the Regular Force and attended Royal Roads Military College.  </a:t>
            </a:r>
          </a:p>
          <a:p>
            <a:endParaRPr lang="en-US" dirty="0"/>
          </a:p>
          <a:p>
            <a:r>
              <a:rPr lang="en-US" dirty="0"/>
              <a:t>The 30</a:t>
            </a:r>
            <a:r>
              <a:rPr lang="en-US" baseline="30000" dirty="0"/>
              <a:t>th</a:t>
            </a:r>
            <a:r>
              <a:rPr lang="en-US" dirty="0"/>
              <a:t> Field Regiment, Royal Canadian Artillery was equipped with 105mm C1 Howitzers.  In its stores it still had 1901 pattern mule harnesses which had been used in the Boer War. </a:t>
            </a:r>
          </a:p>
          <a:p>
            <a:endParaRPr lang="en-US" dirty="0"/>
          </a:p>
          <a:p>
            <a:r>
              <a:rPr lang="en-US" dirty="0"/>
              <a:t>My first technical training was on the Artillery Plotting Graph – a square of plywood with gridded plastic “talc” and a range-arm pinned to the corner. We were still using APGs as safety officers on the M109 gunline in Germany in 1985. They had the advantage of allowing the officer to see the application of the data and serve as a visual double check on the computer data. </a:t>
            </a:r>
          </a:p>
          <a:p>
            <a:endParaRPr lang="en-US" dirty="0"/>
          </a:p>
          <a:p>
            <a:r>
              <a:rPr lang="en-US" dirty="0"/>
              <a:t>Individual pieces of technology, like the APG, the C1 Howitzer, and even the moldy old mule harnesses only make sense as part of complex political, economic, and social systems, within which the use of armed force is seldom at </a:t>
            </a:r>
            <a:r>
              <a:rPr lang="en-US" dirty="0" err="1"/>
              <a:t>centre</a:t>
            </a:r>
            <a:r>
              <a:rPr lang="en-US" dirty="0"/>
              <a:t> stage. </a:t>
            </a:r>
          </a:p>
          <a:p>
            <a:endParaRPr lang="en-US" dirty="0"/>
          </a:p>
          <a:p>
            <a:r>
              <a:rPr lang="en-US" dirty="0"/>
              <a:t>This is the kind of problem we will try to understand over the four modules of this course.</a:t>
            </a:r>
          </a:p>
        </p:txBody>
      </p:sp>
      <p:sp>
        <p:nvSpPr>
          <p:cNvPr id="4" name="Slide Number Placeholder 3"/>
          <p:cNvSpPr>
            <a:spLocks noGrp="1"/>
          </p:cNvSpPr>
          <p:nvPr>
            <p:ph type="sldNum" sz="quarter" idx="5"/>
          </p:nvPr>
        </p:nvSpPr>
        <p:spPr/>
        <p:txBody>
          <a:bodyPr/>
          <a:lstStyle/>
          <a:p>
            <a:fld id="{49084981-7D73-2749-AE04-ED5F71976E3C}" type="slidenum">
              <a:rPr lang="en-US" smtClean="0"/>
              <a:t>3</a:t>
            </a:fld>
            <a:endParaRPr lang="en-US"/>
          </a:p>
        </p:txBody>
      </p:sp>
    </p:spTree>
    <p:extLst>
      <p:ext uri="{BB962C8B-B14F-4D97-AF65-F5344CB8AC3E}">
        <p14:creationId xmlns:p14="http://schemas.microsoft.com/office/powerpoint/2010/main" val="366264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Your challenge as the course progresses is to trace the connections between politics, policy, economics, the environment, society, employment, and defence and security. How are these related to science and technology, innovation, markets, and the resilience of the systems on which we rely for human security and national security?  The problem-solving essays in the final exam (for 372) and your written assignments (in 374) are judged on your ability to draw the connections between these major elements of the course.</a:t>
            </a:r>
          </a:p>
        </p:txBody>
      </p:sp>
      <p:sp>
        <p:nvSpPr>
          <p:cNvPr id="4" name="Slide Number Placeholder 3"/>
          <p:cNvSpPr>
            <a:spLocks noGrp="1"/>
          </p:cNvSpPr>
          <p:nvPr>
            <p:ph type="sldNum" sz="quarter" idx="5"/>
          </p:nvPr>
        </p:nvSpPr>
        <p:spPr/>
        <p:txBody>
          <a:bodyPr/>
          <a:lstStyle/>
          <a:p>
            <a:fld id="{49084981-7D73-2749-AE04-ED5F71976E3C}" type="slidenum">
              <a:rPr lang="en-US" smtClean="0"/>
              <a:t>17</a:t>
            </a:fld>
            <a:endParaRPr lang="en-US"/>
          </a:p>
        </p:txBody>
      </p:sp>
    </p:spTree>
    <p:extLst>
      <p:ext uri="{BB962C8B-B14F-4D97-AF65-F5344CB8AC3E}">
        <p14:creationId xmlns:p14="http://schemas.microsoft.com/office/powerpoint/2010/main" val="4266554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5E940D-19D7-504B-970A-82B402C000BB}"/>
              </a:ext>
            </a:extLst>
          </p:cNvPr>
          <p:cNvSpPr/>
          <p:nvPr userDrawn="1"/>
        </p:nvSpPr>
        <p:spPr>
          <a:xfrm>
            <a:off x="-114300" y="6215063"/>
            <a:ext cx="12430125" cy="757237"/>
          </a:xfrm>
          <a:prstGeom prst="rect">
            <a:avLst/>
          </a:pr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5B43A-FC13-2143-B495-A2C3A102F2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A74823-A6ED-8E47-B764-BF539EB7D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DDBAC0-68F8-A644-AEC0-E0BC214B2CB5}"/>
              </a:ext>
            </a:extLst>
          </p:cNvPr>
          <p:cNvSpPr>
            <a:spLocks noGrp="1"/>
          </p:cNvSpPr>
          <p:nvPr>
            <p:ph type="dt" sz="half" idx="10"/>
          </p:nvPr>
        </p:nvSpPr>
        <p:spPr/>
        <p:txBody>
          <a:bodyPr/>
          <a:lstStyle/>
          <a:p>
            <a:r>
              <a:rPr lang="en-CA"/>
              <a:t>D.Last, RMC</a:t>
            </a:r>
            <a:endParaRPr lang="en-US" dirty="0"/>
          </a:p>
        </p:txBody>
      </p:sp>
      <p:sp>
        <p:nvSpPr>
          <p:cNvPr id="5" name="Footer Placeholder 4">
            <a:extLst>
              <a:ext uri="{FF2B5EF4-FFF2-40B4-BE49-F238E27FC236}">
                <a16:creationId xmlns:a16="http://schemas.microsoft.com/office/drawing/2014/main" id="{13F0C49C-8C9E-7549-8161-E8444AC624BC}"/>
              </a:ext>
            </a:extLst>
          </p:cNvPr>
          <p:cNvSpPr>
            <a:spLocks noGrp="1"/>
          </p:cNvSpPr>
          <p:nvPr>
            <p:ph type="ftr" sz="quarter" idx="11"/>
          </p:nvPr>
        </p:nvSpPr>
        <p:spPr/>
        <p:txBody>
          <a:bodyPr/>
          <a:lstStyle/>
          <a:p>
            <a:r>
              <a:rPr lang="en-US" dirty="0"/>
              <a:t>POE372/374 Science, tech, society</a:t>
            </a:r>
          </a:p>
        </p:txBody>
      </p:sp>
      <p:sp>
        <p:nvSpPr>
          <p:cNvPr id="6" name="Slide Number Placeholder 5">
            <a:extLst>
              <a:ext uri="{FF2B5EF4-FFF2-40B4-BE49-F238E27FC236}">
                <a16:creationId xmlns:a16="http://schemas.microsoft.com/office/drawing/2014/main" id="{D8BF40A8-1BFC-BC46-850E-953B26890AA6}"/>
              </a:ext>
            </a:extLst>
          </p:cNvPr>
          <p:cNvSpPr>
            <a:spLocks noGrp="1"/>
          </p:cNvSpPr>
          <p:nvPr>
            <p:ph type="sldNum" sz="quarter" idx="12"/>
          </p:nvPr>
        </p:nvSpPr>
        <p:spPr/>
        <p:txBody>
          <a:bodyPr/>
          <a:lstStyle/>
          <a:p>
            <a:fld id="{E9671A9D-E10B-0142-8F91-15EB7EF09E35}" type="slidenum">
              <a:rPr lang="en-US" smtClean="0"/>
              <a:t>‹#›</a:t>
            </a:fld>
            <a:endParaRPr lang="en-US"/>
          </a:p>
        </p:txBody>
      </p:sp>
    </p:spTree>
    <p:extLst>
      <p:ext uri="{BB962C8B-B14F-4D97-AF65-F5344CB8AC3E}">
        <p14:creationId xmlns:p14="http://schemas.microsoft.com/office/powerpoint/2010/main" val="283150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2D90-7AFC-A44F-BF48-2F288AE648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6E1216-BBE4-0346-AD3C-18DBCD5C02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548CF-CB78-FB44-B720-11D95F630B72}"/>
              </a:ext>
            </a:extLst>
          </p:cNvPr>
          <p:cNvSpPr>
            <a:spLocks noGrp="1"/>
          </p:cNvSpPr>
          <p:nvPr>
            <p:ph type="dt" sz="half" idx="10"/>
          </p:nvPr>
        </p:nvSpPr>
        <p:spPr/>
        <p:txBody>
          <a:bodyPr/>
          <a:lstStyle/>
          <a:p>
            <a:r>
              <a:rPr lang="en-CA"/>
              <a:t>D.Last, RMC</a:t>
            </a:r>
            <a:endParaRPr lang="en-US"/>
          </a:p>
        </p:txBody>
      </p:sp>
      <p:sp>
        <p:nvSpPr>
          <p:cNvPr id="5" name="Footer Placeholder 4">
            <a:extLst>
              <a:ext uri="{FF2B5EF4-FFF2-40B4-BE49-F238E27FC236}">
                <a16:creationId xmlns:a16="http://schemas.microsoft.com/office/drawing/2014/main" id="{1D06D5C3-7DD5-C64D-B01A-0290B1579F6E}"/>
              </a:ext>
            </a:extLst>
          </p:cNvPr>
          <p:cNvSpPr>
            <a:spLocks noGrp="1"/>
          </p:cNvSpPr>
          <p:nvPr>
            <p:ph type="ftr" sz="quarter" idx="11"/>
          </p:nvPr>
        </p:nvSpPr>
        <p:spPr/>
        <p:txBody>
          <a:bodyPr/>
          <a:lstStyle/>
          <a:p>
            <a:r>
              <a:rPr lang="en-US"/>
              <a:t>POE372/374 Science, tech, society</a:t>
            </a:r>
          </a:p>
        </p:txBody>
      </p:sp>
      <p:sp>
        <p:nvSpPr>
          <p:cNvPr id="6" name="Slide Number Placeholder 5">
            <a:extLst>
              <a:ext uri="{FF2B5EF4-FFF2-40B4-BE49-F238E27FC236}">
                <a16:creationId xmlns:a16="http://schemas.microsoft.com/office/drawing/2014/main" id="{28B9D1CA-DB26-D146-B262-9DD4628D2F6A}"/>
              </a:ext>
            </a:extLst>
          </p:cNvPr>
          <p:cNvSpPr>
            <a:spLocks noGrp="1"/>
          </p:cNvSpPr>
          <p:nvPr>
            <p:ph type="sldNum" sz="quarter" idx="12"/>
          </p:nvPr>
        </p:nvSpPr>
        <p:spPr/>
        <p:txBody>
          <a:bodyPr/>
          <a:lstStyle/>
          <a:p>
            <a:fld id="{E9671A9D-E10B-0142-8F91-15EB7EF09E35}" type="slidenum">
              <a:rPr lang="en-US" smtClean="0"/>
              <a:t>‹#›</a:t>
            </a:fld>
            <a:endParaRPr lang="en-US"/>
          </a:p>
        </p:txBody>
      </p:sp>
    </p:spTree>
    <p:extLst>
      <p:ext uri="{BB962C8B-B14F-4D97-AF65-F5344CB8AC3E}">
        <p14:creationId xmlns:p14="http://schemas.microsoft.com/office/powerpoint/2010/main" val="3768413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FA4A75-7C1E-9B43-85CF-1C90E512F8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C8C5A8-7C2B-CE48-97A1-A29D4D06D9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9F0698-F8FB-874C-8EFB-1F053C9732B2}"/>
              </a:ext>
            </a:extLst>
          </p:cNvPr>
          <p:cNvSpPr>
            <a:spLocks noGrp="1"/>
          </p:cNvSpPr>
          <p:nvPr>
            <p:ph type="dt" sz="half" idx="10"/>
          </p:nvPr>
        </p:nvSpPr>
        <p:spPr/>
        <p:txBody>
          <a:bodyPr/>
          <a:lstStyle/>
          <a:p>
            <a:r>
              <a:rPr lang="en-CA"/>
              <a:t>D.Last, RMC</a:t>
            </a:r>
            <a:endParaRPr lang="en-US"/>
          </a:p>
        </p:txBody>
      </p:sp>
      <p:sp>
        <p:nvSpPr>
          <p:cNvPr id="5" name="Footer Placeholder 4">
            <a:extLst>
              <a:ext uri="{FF2B5EF4-FFF2-40B4-BE49-F238E27FC236}">
                <a16:creationId xmlns:a16="http://schemas.microsoft.com/office/drawing/2014/main" id="{B2356675-FBBB-BF49-83CE-BDA2F2847B60}"/>
              </a:ext>
            </a:extLst>
          </p:cNvPr>
          <p:cNvSpPr>
            <a:spLocks noGrp="1"/>
          </p:cNvSpPr>
          <p:nvPr>
            <p:ph type="ftr" sz="quarter" idx="11"/>
          </p:nvPr>
        </p:nvSpPr>
        <p:spPr/>
        <p:txBody>
          <a:bodyPr/>
          <a:lstStyle/>
          <a:p>
            <a:r>
              <a:rPr lang="en-US"/>
              <a:t>POE372/374 Science, tech, society</a:t>
            </a:r>
          </a:p>
        </p:txBody>
      </p:sp>
      <p:sp>
        <p:nvSpPr>
          <p:cNvPr id="6" name="Slide Number Placeholder 5">
            <a:extLst>
              <a:ext uri="{FF2B5EF4-FFF2-40B4-BE49-F238E27FC236}">
                <a16:creationId xmlns:a16="http://schemas.microsoft.com/office/drawing/2014/main" id="{7904270B-0BD3-9C45-B5FD-6EA3FC97CE2C}"/>
              </a:ext>
            </a:extLst>
          </p:cNvPr>
          <p:cNvSpPr>
            <a:spLocks noGrp="1"/>
          </p:cNvSpPr>
          <p:nvPr>
            <p:ph type="sldNum" sz="quarter" idx="12"/>
          </p:nvPr>
        </p:nvSpPr>
        <p:spPr/>
        <p:txBody>
          <a:bodyPr/>
          <a:lstStyle/>
          <a:p>
            <a:fld id="{E9671A9D-E10B-0142-8F91-15EB7EF09E35}" type="slidenum">
              <a:rPr lang="en-US" smtClean="0"/>
              <a:t>‹#›</a:t>
            </a:fld>
            <a:endParaRPr lang="en-US"/>
          </a:p>
        </p:txBody>
      </p:sp>
    </p:spTree>
    <p:extLst>
      <p:ext uri="{BB962C8B-B14F-4D97-AF65-F5344CB8AC3E}">
        <p14:creationId xmlns:p14="http://schemas.microsoft.com/office/powerpoint/2010/main" val="124248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2FCF7C-CA74-284C-B03D-EA1917625379}"/>
              </a:ext>
            </a:extLst>
          </p:cNvPr>
          <p:cNvSpPr/>
          <p:nvPr userDrawn="1"/>
        </p:nvSpPr>
        <p:spPr>
          <a:xfrm>
            <a:off x="-114300" y="6215063"/>
            <a:ext cx="12430125" cy="757237"/>
          </a:xfrm>
          <a:prstGeom prst="rect">
            <a:avLst/>
          </a:pr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96232B-CDEE-E64C-B92E-1942533DA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839392-E2CD-BF48-814E-8EE762B6A5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D05A3-4117-5E44-8E56-810119CDBC93}"/>
              </a:ext>
            </a:extLst>
          </p:cNvPr>
          <p:cNvSpPr>
            <a:spLocks noGrp="1"/>
          </p:cNvSpPr>
          <p:nvPr>
            <p:ph type="dt" sz="half" idx="10"/>
          </p:nvPr>
        </p:nvSpPr>
        <p:spPr/>
        <p:txBody>
          <a:bodyPr/>
          <a:lstStyle/>
          <a:p>
            <a:r>
              <a:rPr lang="en-CA"/>
              <a:t>D.Last, RMC</a:t>
            </a:r>
            <a:endParaRPr lang="en-US" dirty="0"/>
          </a:p>
        </p:txBody>
      </p:sp>
      <p:sp>
        <p:nvSpPr>
          <p:cNvPr id="5" name="Footer Placeholder 4">
            <a:extLst>
              <a:ext uri="{FF2B5EF4-FFF2-40B4-BE49-F238E27FC236}">
                <a16:creationId xmlns:a16="http://schemas.microsoft.com/office/drawing/2014/main" id="{A25BBBFD-BC9D-AE42-834C-E297B005A3B7}"/>
              </a:ext>
            </a:extLst>
          </p:cNvPr>
          <p:cNvSpPr>
            <a:spLocks noGrp="1"/>
          </p:cNvSpPr>
          <p:nvPr>
            <p:ph type="ftr" sz="quarter" idx="11"/>
          </p:nvPr>
        </p:nvSpPr>
        <p:spPr/>
        <p:txBody>
          <a:bodyPr/>
          <a:lstStyle/>
          <a:p>
            <a:r>
              <a:rPr lang="en-US" dirty="0"/>
              <a:t>POE372/374 Science, tech, society</a:t>
            </a:r>
          </a:p>
        </p:txBody>
      </p:sp>
      <p:sp>
        <p:nvSpPr>
          <p:cNvPr id="6" name="Slide Number Placeholder 5">
            <a:extLst>
              <a:ext uri="{FF2B5EF4-FFF2-40B4-BE49-F238E27FC236}">
                <a16:creationId xmlns:a16="http://schemas.microsoft.com/office/drawing/2014/main" id="{B9757E87-A859-E14F-9884-B3B26FF1FB42}"/>
              </a:ext>
            </a:extLst>
          </p:cNvPr>
          <p:cNvSpPr>
            <a:spLocks noGrp="1"/>
          </p:cNvSpPr>
          <p:nvPr>
            <p:ph type="sldNum" sz="quarter" idx="12"/>
          </p:nvPr>
        </p:nvSpPr>
        <p:spPr/>
        <p:txBody>
          <a:bodyPr/>
          <a:lstStyle/>
          <a:p>
            <a:fld id="{E9671A9D-E10B-0142-8F91-15EB7EF09E35}" type="slidenum">
              <a:rPr lang="en-US" smtClean="0"/>
              <a:t>‹#›</a:t>
            </a:fld>
            <a:endParaRPr lang="en-US"/>
          </a:p>
        </p:txBody>
      </p:sp>
    </p:spTree>
    <p:extLst>
      <p:ext uri="{BB962C8B-B14F-4D97-AF65-F5344CB8AC3E}">
        <p14:creationId xmlns:p14="http://schemas.microsoft.com/office/powerpoint/2010/main" val="91941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B67767-0133-E44C-BE05-5CE500296C7D}"/>
              </a:ext>
            </a:extLst>
          </p:cNvPr>
          <p:cNvSpPr/>
          <p:nvPr userDrawn="1"/>
        </p:nvSpPr>
        <p:spPr>
          <a:xfrm>
            <a:off x="-114300" y="6215063"/>
            <a:ext cx="12430125" cy="757237"/>
          </a:xfrm>
          <a:prstGeom prst="rect">
            <a:avLst/>
          </a:pr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E5E4CC-DAF3-1F4B-A139-00AA2FBBBB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C14740-3453-8E40-B3DF-BB4706C2D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CA0FE3-97A9-D840-A4BF-096D2EED3AD4}"/>
              </a:ext>
            </a:extLst>
          </p:cNvPr>
          <p:cNvSpPr>
            <a:spLocks noGrp="1"/>
          </p:cNvSpPr>
          <p:nvPr>
            <p:ph type="dt" sz="half" idx="10"/>
          </p:nvPr>
        </p:nvSpPr>
        <p:spPr/>
        <p:txBody>
          <a:bodyPr/>
          <a:lstStyle/>
          <a:p>
            <a:r>
              <a:rPr lang="en-CA"/>
              <a:t>D.Last, RMC</a:t>
            </a:r>
            <a:endParaRPr lang="en-US" dirty="0"/>
          </a:p>
        </p:txBody>
      </p:sp>
      <p:sp>
        <p:nvSpPr>
          <p:cNvPr id="5" name="Footer Placeholder 4">
            <a:extLst>
              <a:ext uri="{FF2B5EF4-FFF2-40B4-BE49-F238E27FC236}">
                <a16:creationId xmlns:a16="http://schemas.microsoft.com/office/drawing/2014/main" id="{10A66C96-57BE-EB44-9BF9-CB258B35F8BB}"/>
              </a:ext>
            </a:extLst>
          </p:cNvPr>
          <p:cNvSpPr>
            <a:spLocks noGrp="1"/>
          </p:cNvSpPr>
          <p:nvPr>
            <p:ph type="ftr" sz="quarter" idx="11"/>
          </p:nvPr>
        </p:nvSpPr>
        <p:spPr/>
        <p:txBody>
          <a:bodyPr/>
          <a:lstStyle/>
          <a:p>
            <a:r>
              <a:rPr lang="en-US" dirty="0"/>
              <a:t>POE372/374 Science, tech, society</a:t>
            </a:r>
          </a:p>
        </p:txBody>
      </p:sp>
      <p:sp>
        <p:nvSpPr>
          <p:cNvPr id="6" name="Slide Number Placeholder 5">
            <a:extLst>
              <a:ext uri="{FF2B5EF4-FFF2-40B4-BE49-F238E27FC236}">
                <a16:creationId xmlns:a16="http://schemas.microsoft.com/office/drawing/2014/main" id="{EE5BAA71-3555-974C-A23C-CD241027953C}"/>
              </a:ext>
            </a:extLst>
          </p:cNvPr>
          <p:cNvSpPr>
            <a:spLocks noGrp="1"/>
          </p:cNvSpPr>
          <p:nvPr>
            <p:ph type="sldNum" sz="quarter" idx="12"/>
          </p:nvPr>
        </p:nvSpPr>
        <p:spPr/>
        <p:txBody>
          <a:bodyPr/>
          <a:lstStyle/>
          <a:p>
            <a:fld id="{E9671A9D-E10B-0142-8F91-15EB7EF09E35}" type="slidenum">
              <a:rPr lang="en-US" smtClean="0"/>
              <a:t>‹#›</a:t>
            </a:fld>
            <a:endParaRPr lang="en-US"/>
          </a:p>
        </p:txBody>
      </p:sp>
    </p:spTree>
    <p:extLst>
      <p:ext uri="{BB962C8B-B14F-4D97-AF65-F5344CB8AC3E}">
        <p14:creationId xmlns:p14="http://schemas.microsoft.com/office/powerpoint/2010/main" val="111078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231A53-9B03-6740-A22F-7DE41D5947DE}"/>
              </a:ext>
            </a:extLst>
          </p:cNvPr>
          <p:cNvSpPr/>
          <p:nvPr userDrawn="1"/>
        </p:nvSpPr>
        <p:spPr>
          <a:xfrm>
            <a:off x="-114300" y="6215063"/>
            <a:ext cx="12430125" cy="757237"/>
          </a:xfrm>
          <a:prstGeom prst="rect">
            <a:avLst/>
          </a:pr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DB0540-3539-E743-9511-A185DEA0F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2D2B52-CF41-D144-BD90-5560E5F52C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8BC72C-8EAF-CF42-BAE2-7774219271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04A84D-093E-1741-823A-1488BDCB5A9E}"/>
              </a:ext>
            </a:extLst>
          </p:cNvPr>
          <p:cNvSpPr>
            <a:spLocks noGrp="1"/>
          </p:cNvSpPr>
          <p:nvPr>
            <p:ph type="dt" sz="half" idx="10"/>
          </p:nvPr>
        </p:nvSpPr>
        <p:spPr/>
        <p:txBody>
          <a:bodyPr/>
          <a:lstStyle/>
          <a:p>
            <a:r>
              <a:rPr lang="en-CA"/>
              <a:t>D.Last, RMC</a:t>
            </a:r>
            <a:endParaRPr lang="en-US" dirty="0"/>
          </a:p>
        </p:txBody>
      </p:sp>
      <p:sp>
        <p:nvSpPr>
          <p:cNvPr id="6" name="Footer Placeholder 5">
            <a:extLst>
              <a:ext uri="{FF2B5EF4-FFF2-40B4-BE49-F238E27FC236}">
                <a16:creationId xmlns:a16="http://schemas.microsoft.com/office/drawing/2014/main" id="{ACE7E0B7-2861-484B-BD49-3815C4BFDE36}"/>
              </a:ext>
            </a:extLst>
          </p:cNvPr>
          <p:cNvSpPr>
            <a:spLocks noGrp="1"/>
          </p:cNvSpPr>
          <p:nvPr>
            <p:ph type="ftr" sz="quarter" idx="11"/>
          </p:nvPr>
        </p:nvSpPr>
        <p:spPr/>
        <p:txBody>
          <a:bodyPr/>
          <a:lstStyle/>
          <a:p>
            <a:r>
              <a:rPr lang="en-US" dirty="0"/>
              <a:t>POE372/374 Science, tech, society</a:t>
            </a:r>
          </a:p>
        </p:txBody>
      </p:sp>
      <p:sp>
        <p:nvSpPr>
          <p:cNvPr id="7" name="Slide Number Placeholder 6">
            <a:extLst>
              <a:ext uri="{FF2B5EF4-FFF2-40B4-BE49-F238E27FC236}">
                <a16:creationId xmlns:a16="http://schemas.microsoft.com/office/drawing/2014/main" id="{0EDAD67A-C0E0-5F4B-ABFF-B721E2D28238}"/>
              </a:ext>
            </a:extLst>
          </p:cNvPr>
          <p:cNvSpPr>
            <a:spLocks noGrp="1"/>
          </p:cNvSpPr>
          <p:nvPr>
            <p:ph type="sldNum" sz="quarter" idx="12"/>
          </p:nvPr>
        </p:nvSpPr>
        <p:spPr/>
        <p:txBody>
          <a:bodyPr/>
          <a:lstStyle/>
          <a:p>
            <a:fld id="{E9671A9D-E10B-0142-8F91-15EB7EF09E35}" type="slidenum">
              <a:rPr lang="en-US" smtClean="0"/>
              <a:t>‹#›</a:t>
            </a:fld>
            <a:endParaRPr lang="en-US"/>
          </a:p>
        </p:txBody>
      </p:sp>
    </p:spTree>
    <p:extLst>
      <p:ext uri="{BB962C8B-B14F-4D97-AF65-F5344CB8AC3E}">
        <p14:creationId xmlns:p14="http://schemas.microsoft.com/office/powerpoint/2010/main" val="167186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66F1FB-55F2-4943-BA70-DC85FE7D9102}"/>
              </a:ext>
            </a:extLst>
          </p:cNvPr>
          <p:cNvSpPr/>
          <p:nvPr userDrawn="1"/>
        </p:nvSpPr>
        <p:spPr>
          <a:xfrm>
            <a:off x="-114300" y="6215063"/>
            <a:ext cx="12430125" cy="757237"/>
          </a:xfrm>
          <a:prstGeom prst="rect">
            <a:avLst/>
          </a:pr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DAC2B3-9792-B743-A10D-1ACC61923955}"/>
              </a:ext>
            </a:extLst>
          </p:cNvPr>
          <p:cNvSpPr>
            <a:spLocks noGrp="1"/>
          </p:cNvSpPr>
          <p:nvPr>
            <p:ph type="title"/>
          </p:nvPr>
        </p:nvSpPr>
        <p:spPr>
          <a:xfrm>
            <a:off x="1497013" y="5556"/>
            <a:ext cx="9504362" cy="105172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0A96485-8AD9-5140-8383-09A4DBACCB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80A88F-573F-0C48-81B5-0AA2A1B90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A897A6-AAC4-C64B-9A2F-521E4F83D3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D7A932-8A46-1C49-9239-02FEF073E6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020AFE-3840-6E46-8EA2-924CF8DB7307}"/>
              </a:ext>
            </a:extLst>
          </p:cNvPr>
          <p:cNvSpPr>
            <a:spLocks noGrp="1"/>
          </p:cNvSpPr>
          <p:nvPr>
            <p:ph type="dt" sz="half" idx="10"/>
          </p:nvPr>
        </p:nvSpPr>
        <p:spPr/>
        <p:txBody>
          <a:bodyPr/>
          <a:lstStyle/>
          <a:p>
            <a:r>
              <a:rPr lang="en-CA"/>
              <a:t>D.Last, RMC</a:t>
            </a:r>
            <a:endParaRPr lang="en-US" dirty="0"/>
          </a:p>
        </p:txBody>
      </p:sp>
      <p:sp>
        <p:nvSpPr>
          <p:cNvPr id="8" name="Footer Placeholder 7">
            <a:extLst>
              <a:ext uri="{FF2B5EF4-FFF2-40B4-BE49-F238E27FC236}">
                <a16:creationId xmlns:a16="http://schemas.microsoft.com/office/drawing/2014/main" id="{EDA9BA55-E7E3-8240-B0A8-891EBE60CFC8}"/>
              </a:ext>
            </a:extLst>
          </p:cNvPr>
          <p:cNvSpPr>
            <a:spLocks noGrp="1"/>
          </p:cNvSpPr>
          <p:nvPr>
            <p:ph type="ftr" sz="quarter" idx="11"/>
          </p:nvPr>
        </p:nvSpPr>
        <p:spPr/>
        <p:txBody>
          <a:bodyPr/>
          <a:lstStyle/>
          <a:p>
            <a:r>
              <a:rPr lang="en-US" dirty="0"/>
              <a:t>POE372/374 Science, tech, society</a:t>
            </a:r>
          </a:p>
        </p:txBody>
      </p:sp>
      <p:sp>
        <p:nvSpPr>
          <p:cNvPr id="9" name="Slide Number Placeholder 8">
            <a:extLst>
              <a:ext uri="{FF2B5EF4-FFF2-40B4-BE49-F238E27FC236}">
                <a16:creationId xmlns:a16="http://schemas.microsoft.com/office/drawing/2014/main" id="{AAF16B4C-6A9B-CF46-9E87-DB384E12DC98}"/>
              </a:ext>
            </a:extLst>
          </p:cNvPr>
          <p:cNvSpPr>
            <a:spLocks noGrp="1"/>
          </p:cNvSpPr>
          <p:nvPr>
            <p:ph type="sldNum" sz="quarter" idx="12"/>
          </p:nvPr>
        </p:nvSpPr>
        <p:spPr/>
        <p:txBody>
          <a:bodyPr/>
          <a:lstStyle/>
          <a:p>
            <a:fld id="{E9671A9D-E10B-0142-8F91-15EB7EF09E35}" type="slidenum">
              <a:rPr lang="en-US" smtClean="0"/>
              <a:t>‹#›</a:t>
            </a:fld>
            <a:endParaRPr lang="en-US"/>
          </a:p>
        </p:txBody>
      </p:sp>
    </p:spTree>
    <p:extLst>
      <p:ext uri="{BB962C8B-B14F-4D97-AF65-F5344CB8AC3E}">
        <p14:creationId xmlns:p14="http://schemas.microsoft.com/office/powerpoint/2010/main" val="252605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8AC6DB-6520-A645-9FA7-B1E87BE85B12}"/>
              </a:ext>
            </a:extLst>
          </p:cNvPr>
          <p:cNvSpPr/>
          <p:nvPr userDrawn="1"/>
        </p:nvSpPr>
        <p:spPr>
          <a:xfrm>
            <a:off x="-114300" y="6215063"/>
            <a:ext cx="12430125" cy="757237"/>
          </a:xfrm>
          <a:prstGeom prst="rect">
            <a:avLst/>
          </a:pr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397D66-0B3F-C040-91E4-4E0B728B47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F40267-F73A-3D49-9F82-985E5B90A280}"/>
              </a:ext>
            </a:extLst>
          </p:cNvPr>
          <p:cNvSpPr>
            <a:spLocks noGrp="1"/>
          </p:cNvSpPr>
          <p:nvPr>
            <p:ph type="dt" sz="half" idx="10"/>
          </p:nvPr>
        </p:nvSpPr>
        <p:spPr/>
        <p:txBody>
          <a:bodyPr/>
          <a:lstStyle/>
          <a:p>
            <a:r>
              <a:rPr lang="en-CA"/>
              <a:t>D.Last, RMC</a:t>
            </a:r>
            <a:endParaRPr lang="en-US" dirty="0"/>
          </a:p>
        </p:txBody>
      </p:sp>
      <p:sp>
        <p:nvSpPr>
          <p:cNvPr id="4" name="Footer Placeholder 3">
            <a:extLst>
              <a:ext uri="{FF2B5EF4-FFF2-40B4-BE49-F238E27FC236}">
                <a16:creationId xmlns:a16="http://schemas.microsoft.com/office/drawing/2014/main" id="{0C709A1B-1B8A-3648-9974-9E71DF59DE87}"/>
              </a:ext>
            </a:extLst>
          </p:cNvPr>
          <p:cNvSpPr>
            <a:spLocks noGrp="1"/>
          </p:cNvSpPr>
          <p:nvPr>
            <p:ph type="ftr" sz="quarter" idx="11"/>
          </p:nvPr>
        </p:nvSpPr>
        <p:spPr/>
        <p:txBody>
          <a:bodyPr/>
          <a:lstStyle/>
          <a:p>
            <a:r>
              <a:rPr lang="en-US" dirty="0"/>
              <a:t>POE372/374 Science, tech, society</a:t>
            </a:r>
          </a:p>
        </p:txBody>
      </p:sp>
      <p:sp>
        <p:nvSpPr>
          <p:cNvPr id="5" name="Slide Number Placeholder 4">
            <a:extLst>
              <a:ext uri="{FF2B5EF4-FFF2-40B4-BE49-F238E27FC236}">
                <a16:creationId xmlns:a16="http://schemas.microsoft.com/office/drawing/2014/main" id="{4F04EDC3-F781-7848-A7F3-33BD3D1FD666}"/>
              </a:ext>
            </a:extLst>
          </p:cNvPr>
          <p:cNvSpPr>
            <a:spLocks noGrp="1"/>
          </p:cNvSpPr>
          <p:nvPr>
            <p:ph type="sldNum" sz="quarter" idx="12"/>
          </p:nvPr>
        </p:nvSpPr>
        <p:spPr/>
        <p:txBody>
          <a:bodyPr/>
          <a:lstStyle/>
          <a:p>
            <a:fld id="{E9671A9D-E10B-0142-8F91-15EB7EF09E35}" type="slidenum">
              <a:rPr lang="en-US" smtClean="0"/>
              <a:t>‹#›</a:t>
            </a:fld>
            <a:endParaRPr lang="en-US"/>
          </a:p>
        </p:txBody>
      </p:sp>
    </p:spTree>
    <p:extLst>
      <p:ext uri="{BB962C8B-B14F-4D97-AF65-F5344CB8AC3E}">
        <p14:creationId xmlns:p14="http://schemas.microsoft.com/office/powerpoint/2010/main" val="3847969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0EB0CB-0A0A-6446-8ECB-F1A1A862D95B}"/>
              </a:ext>
            </a:extLst>
          </p:cNvPr>
          <p:cNvSpPr/>
          <p:nvPr userDrawn="1"/>
        </p:nvSpPr>
        <p:spPr>
          <a:xfrm>
            <a:off x="-114300" y="6215063"/>
            <a:ext cx="12430125" cy="757237"/>
          </a:xfrm>
          <a:prstGeom prst="rect">
            <a:avLst/>
          </a:pr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CCED0FB-BB12-9B4F-8B40-5CB90EC668EA}"/>
              </a:ext>
            </a:extLst>
          </p:cNvPr>
          <p:cNvSpPr>
            <a:spLocks noGrp="1"/>
          </p:cNvSpPr>
          <p:nvPr>
            <p:ph type="dt" sz="half" idx="10"/>
          </p:nvPr>
        </p:nvSpPr>
        <p:spPr/>
        <p:txBody>
          <a:bodyPr/>
          <a:lstStyle/>
          <a:p>
            <a:r>
              <a:rPr lang="en-CA"/>
              <a:t>D.Last, RMC</a:t>
            </a:r>
            <a:endParaRPr lang="en-US" dirty="0"/>
          </a:p>
        </p:txBody>
      </p:sp>
      <p:sp>
        <p:nvSpPr>
          <p:cNvPr id="3" name="Footer Placeholder 2">
            <a:extLst>
              <a:ext uri="{FF2B5EF4-FFF2-40B4-BE49-F238E27FC236}">
                <a16:creationId xmlns:a16="http://schemas.microsoft.com/office/drawing/2014/main" id="{75691840-0A0D-AE4C-890A-ED4CE53D8E4F}"/>
              </a:ext>
            </a:extLst>
          </p:cNvPr>
          <p:cNvSpPr>
            <a:spLocks noGrp="1"/>
          </p:cNvSpPr>
          <p:nvPr>
            <p:ph type="ftr" sz="quarter" idx="11"/>
          </p:nvPr>
        </p:nvSpPr>
        <p:spPr/>
        <p:txBody>
          <a:bodyPr/>
          <a:lstStyle/>
          <a:p>
            <a:r>
              <a:rPr lang="en-US" dirty="0"/>
              <a:t>POE372/374 Science, tech, society</a:t>
            </a:r>
          </a:p>
        </p:txBody>
      </p:sp>
      <p:sp>
        <p:nvSpPr>
          <p:cNvPr id="4" name="Slide Number Placeholder 3">
            <a:extLst>
              <a:ext uri="{FF2B5EF4-FFF2-40B4-BE49-F238E27FC236}">
                <a16:creationId xmlns:a16="http://schemas.microsoft.com/office/drawing/2014/main" id="{03001D61-7846-5046-8CC5-64E6B2DA986B}"/>
              </a:ext>
            </a:extLst>
          </p:cNvPr>
          <p:cNvSpPr>
            <a:spLocks noGrp="1"/>
          </p:cNvSpPr>
          <p:nvPr>
            <p:ph type="sldNum" sz="quarter" idx="12"/>
          </p:nvPr>
        </p:nvSpPr>
        <p:spPr/>
        <p:txBody>
          <a:bodyPr/>
          <a:lstStyle/>
          <a:p>
            <a:fld id="{E9671A9D-E10B-0142-8F91-15EB7EF09E35}" type="slidenum">
              <a:rPr lang="en-US" smtClean="0"/>
              <a:t>‹#›</a:t>
            </a:fld>
            <a:endParaRPr lang="en-US"/>
          </a:p>
        </p:txBody>
      </p:sp>
      <p:grpSp>
        <p:nvGrpSpPr>
          <p:cNvPr id="10" name="Group 9">
            <a:extLst>
              <a:ext uri="{FF2B5EF4-FFF2-40B4-BE49-F238E27FC236}">
                <a16:creationId xmlns:a16="http://schemas.microsoft.com/office/drawing/2014/main" id="{F0414CD0-1718-0545-A9DB-B9C56662F7C2}"/>
              </a:ext>
            </a:extLst>
          </p:cNvPr>
          <p:cNvGrpSpPr/>
          <p:nvPr userDrawn="1"/>
        </p:nvGrpSpPr>
        <p:grpSpPr>
          <a:xfrm>
            <a:off x="0" y="-1"/>
            <a:ext cx="12192000" cy="1071564"/>
            <a:chOff x="0" y="-1"/>
            <a:chExt cx="12192000" cy="1071564"/>
          </a:xfrm>
        </p:grpSpPr>
        <p:sp>
          <p:nvSpPr>
            <p:cNvPr id="9" name="Rectangle 8">
              <a:extLst>
                <a:ext uri="{FF2B5EF4-FFF2-40B4-BE49-F238E27FC236}">
                  <a16:creationId xmlns:a16="http://schemas.microsoft.com/office/drawing/2014/main" id="{3AF6B6CE-08DF-B147-A122-E71E4EE7C8CC}"/>
                </a:ext>
              </a:extLst>
            </p:cNvPr>
            <p:cNvSpPr/>
            <p:nvPr userDrawn="1"/>
          </p:nvSpPr>
          <p:spPr>
            <a:xfrm>
              <a:off x="0" y="-1"/>
              <a:ext cx="12192000" cy="1071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object, ware, engine, gear&#10;&#10;Description automatically generated">
              <a:extLst>
                <a:ext uri="{FF2B5EF4-FFF2-40B4-BE49-F238E27FC236}">
                  <a16:creationId xmlns:a16="http://schemas.microsoft.com/office/drawing/2014/main" id="{7AFB07A3-1894-9D4C-BB77-1D330FE4A99F}"/>
                </a:ext>
              </a:extLst>
            </p:cNvPr>
            <p:cNvPicPr>
              <a:picLocks noChangeAspect="1"/>
            </p:cNvPicPr>
            <p:nvPr userDrawn="1"/>
          </p:nvPicPr>
          <p:blipFill>
            <a:blip r:embed="rId2"/>
            <a:stretch>
              <a:fillRect/>
            </a:stretch>
          </p:blipFill>
          <p:spPr>
            <a:xfrm>
              <a:off x="35718" y="0"/>
              <a:ext cx="1593057" cy="1071563"/>
            </a:xfrm>
            <a:prstGeom prst="rect">
              <a:avLst/>
            </a:prstGeom>
            <a:effectLst>
              <a:softEdge rad="177800"/>
            </a:effectLst>
          </p:spPr>
        </p:pic>
        <p:pic>
          <p:nvPicPr>
            <p:cNvPr id="8" name="Picture 7" descr="A picture containing different, sitting, group, table&#10;&#10;Description automatically generated">
              <a:extLst>
                <a:ext uri="{FF2B5EF4-FFF2-40B4-BE49-F238E27FC236}">
                  <a16:creationId xmlns:a16="http://schemas.microsoft.com/office/drawing/2014/main" id="{C3A9814C-FDB9-B74D-9391-28AF7904E741}"/>
                </a:ext>
              </a:extLst>
            </p:cNvPr>
            <p:cNvPicPr>
              <a:picLocks noChangeAspect="1"/>
            </p:cNvPicPr>
            <p:nvPr userDrawn="1"/>
          </p:nvPicPr>
          <p:blipFill>
            <a:blip r:embed="rId3"/>
            <a:stretch>
              <a:fillRect/>
            </a:stretch>
          </p:blipFill>
          <p:spPr>
            <a:xfrm>
              <a:off x="10874878" y="0"/>
              <a:ext cx="1317122" cy="1071563"/>
            </a:xfrm>
            <a:prstGeom prst="rect">
              <a:avLst/>
            </a:prstGeom>
            <a:effectLst>
              <a:softEdge rad="228600"/>
            </a:effectLst>
          </p:spPr>
        </p:pic>
      </p:grpSp>
    </p:spTree>
    <p:extLst>
      <p:ext uri="{BB962C8B-B14F-4D97-AF65-F5344CB8AC3E}">
        <p14:creationId xmlns:p14="http://schemas.microsoft.com/office/powerpoint/2010/main" val="283104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F05B3F-4199-1C4E-9577-EDCD47DB51A3}"/>
              </a:ext>
            </a:extLst>
          </p:cNvPr>
          <p:cNvSpPr/>
          <p:nvPr userDrawn="1"/>
        </p:nvSpPr>
        <p:spPr>
          <a:xfrm>
            <a:off x="-114300" y="6215063"/>
            <a:ext cx="12430125" cy="757237"/>
          </a:xfrm>
          <a:prstGeom prst="rect">
            <a:avLst/>
          </a:pr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B4B6AA-FED9-F24B-9154-0FDF1854D1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A25D71-4A35-934D-AF46-A656CA1C37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622046-6A86-114B-A773-7EA837CD0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FB22CF-7BB8-F74C-8FB5-2B2EBD400FB6}"/>
              </a:ext>
            </a:extLst>
          </p:cNvPr>
          <p:cNvSpPr>
            <a:spLocks noGrp="1"/>
          </p:cNvSpPr>
          <p:nvPr>
            <p:ph type="dt" sz="half" idx="10"/>
          </p:nvPr>
        </p:nvSpPr>
        <p:spPr/>
        <p:txBody>
          <a:bodyPr/>
          <a:lstStyle/>
          <a:p>
            <a:r>
              <a:rPr lang="en-CA"/>
              <a:t>D.Last, RMC</a:t>
            </a:r>
            <a:endParaRPr lang="en-US" dirty="0"/>
          </a:p>
        </p:txBody>
      </p:sp>
      <p:sp>
        <p:nvSpPr>
          <p:cNvPr id="6" name="Footer Placeholder 5">
            <a:extLst>
              <a:ext uri="{FF2B5EF4-FFF2-40B4-BE49-F238E27FC236}">
                <a16:creationId xmlns:a16="http://schemas.microsoft.com/office/drawing/2014/main" id="{3D7D8C07-DD7F-D84E-A75A-75949517F8C5}"/>
              </a:ext>
            </a:extLst>
          </p:cNvPr>
          <p:cNvSpPr>
            <a:spLocks noGrp="1"/>
          </p:cNvSpPr>
          <p:nvPr>
            <p:ph type="ftr" sz="quarter" idx="11"/>
          </p:nvPr>
        </p:nvSpPr>
        <p:spPr/>
        <p:txBody>
          <a:bodyPr/>
          <a:lstStyle/>
          <a:p>
            <a:r>
              <a:rPr lang="en-US" dirty="0"/>
              <a:t>POE372/374 Science, tech, society</a:t>
            </a:r>
          </a:p>
        </p:txBody>
      </p:sp>
      <p:sp>
        <p:nvSpPr>
          <p:cNvPr id="7" name="Slide Number Placeholder 6">
            <a:extLst>
              <a:ext uri="{FF2B5EF4-FFF2-40B4-BE49-F238E27FC236}">
                <a16:creationId xmlns:a16="http://schemas.microsoft.com/office/drawing/2014/main" id="{CF93EF71-437C-2749-BF64-9AA442407491}"/>
              </a:ext>
            </a:extLst>
          </p:cNvPr>
          <p:cNvSpPr>
            <a:spLocks noGrp="1"/>
          </p:cNvSpPr>
          <p:nvPr>
            <p:ph type="sldNum" sz="quarter" idx="12"/>
          </p:nvPr>
        </p:nvSpPr>
        <p:spPr/>
        <p:txBody>
          <a:bodyPr/>
          <a:lstStyle/>
          <a:p>
            <a:fld id="{E9671A9D-E10B-0142-8F91-15EB7EF09E35}" type="slidenum">
              <a:rPr lang="en-US" smtClean="0"/>
              <a:t>‹#›</a:t>
            </a:fld>
            <a:endParaRPr lang="en-US"/>
          </a:p>
        </p:txBody>
      </p:sp>
    </p:spTree>
    <p:extLst>
      <p:ext uri="{BB962C8B-B14F-4D97-AF65-F5344CB8AC3E}">
        <p14:creationId xmlns:p14="http://schemas.microsoft.com/office/powerpoint/2010/main" val="47058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851930-500F-8142-96DB-D9492498DBC3}"/>
              </a:ext>
            </a:extLst>
          </p:cNvPr>
          <p:cNvSpPr/>
          <p:nvPr userDrawn="1"/>
        </p:nvSpPr>
        <p:spPr>
          <a:xfrm>
            <a:off x="-114300" y="6215063"/>
            <a:ext cx="12430125" cy="757237"/>
          </a:xfrm>
          <a:prstGeom prst="rect">
            <a:avLst/>
          </a:pr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7B40F-92D9-8B4E-A52C-80872DD51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498966-067D-2844-A756-E60453E572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DC496D-A0F5-9E48-BF2B-37D331E3A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81930-64EE-AB44-9137-0D90362F161A}"/>
              </a:ext>
            </a:extLst>
          </p:cNvPr>
          <p:cNvSpPr>
            <a:spLocks noGrp="1"/>
          </p:cNvSpPr>
          <p:nvPr>
            <p:ph type="dt" sz="half" idx="10"/>
          </p:nvPr>
        </p:nvSpPr>
        <p:spPr/>
        <p:txBody>
          <a:bodyPr/>
          <a:lstStyle/>
          <a:p>
            <a:r>
              <a:rPr lang="en-CA"/>
              <a:t>D.Last, RMC</a:t>
            </a:r>
            <a:endParaRPr lang="en-US" dirty="0"/>
          </a:p>
        </p:txBody>
      </p:sp>
      <p:sp>
        <p:nvSpPr>
          <p:cNvPr id="6" name="Footer Placeholder 5">
            <a:extLst>
              <a:ext uri="{FF2B5EF4-FFF2-40B4-BE49-F238E27FC236}">
                <a16:creationId xmlns:a16="http://schemas.microsoft.com/office/drawing/2014/main" id="{665A9ABF-3C48-5345-90FB-0438BB5D394B}"/>
              </a:ext>
            </a:extLst>
          </p:cNvPr>
          <p:cNvSpPr>
            <a:spLocks noGrp="1"/>
          </p:cNvSpPr>
          <p:nvPr>
            <p:ph type="ftr" sz="quarter" idx="11"/>
          </p:nvPr>
        </p:nvSpPr>
        <p:spPr/>
        <p:txBody>
          <a:bodyPr/>
          <a:lstStyle/>
          <a:p>
            <a:r>
              <a:rPr lang="en-US"/>
              <a:t>POE372/374 Science, tech, society</a:t>
            </a:r>
            <a:endParaRPr lang="en-US" dirty="0"/>
          </a:p>
        </p:txBody>
      </p:sp>
      <p:sp>
        <p:nvSpPr>
          <p:cNvPr id="7" name="Slide Number Placeholder 6">
            <a:extLst>
              <a:ext uri="{FF2B5EF4-FFF2-40B4-BE49-F238E27FC236}">
                <a16:creationId xmlns:a16="http://schemas.microsoft.com/office/drawing/2014/main" id="{EAC82733-1DCC-D143-AF38-22A516AA2916}"/>
              </a:ext>
            </a:extLst>
          </p:cNvPr>
          <p:cNvSpPr>
            <a:spLocks noGrp="1"/>
          </p:cNvSpPr>
          <p:nvPr>
            <p:ph type="sldNum" sz="quarter" idx="12"/>
          </p:nvPr>
        </p:nvSpPr>
        <p:spPr/>
        <p:txBody>
          <a:bodyPr/>
          <a:lstStyle/>
          <a:p>
            <a:fld id="{E9671A9D-E10B-0142-8F91-15EB7EF09E35}" type="slidenum">
              <a:rPr lang="en-US" smtClean="0"/>
              <a:t>‹#›</a:t>
            </a:fld>
            <a:endParaRPr lang="en-US"/>
          </a:p>
        </p:txBody>
      </p:sp>
    </p:spTree>
    <p:extLst>
      <p:ext uri="{BB962C8B-B14F-4D97-AF65-F5344CB8AC3E}">
        <p14:creationId xmlns:p14="http://schemas.microsoft.com/office/powerpoint/2010/main" val="384077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CD5D8A-A93A-3748-A084-478E499B601F}"/>
              </a:ext>
            </a:extLst>
          </p:cNvPr>
          <p:cNvSpPr>
            <a:spLocks noGrp="1"/>
          </p:cNvSpPr>
          <p:nvPr>
            <p:ph type="title"/>
          </p:nvPr>
        </p:nvSpPr>
        <p:spPr>
          <a:xfrm>
            <a:off x="1628775" y="18255"/>
            <a:ext cx="9246103" cy="1071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451DAEB-0EE3-9548-ABD5-9CD65425EE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5C18C-28AC-2E40-A987-AFCCDF0B06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a:t>D.Last, RMC</a:t>
            </a:r>
            <a:endParaRPr lang="en-US"/>
          </a:p>
        </p:txBody>
      </p:sp>
      <p:sp>
        <p:nvSpPr>
          <p:cNvPr id="5" name="Footer Placeholder 4">
            <a:extLst>
              <a:ext uri="{FF2B5EF4-FFF2-40B4-BE49-F238E27FC236}">
                <a16:creationId xmlns:a16="http://schemas.microsoft.com/office/drawing/2014/main" id="{ADAE85E2-B470-C945-99BB-8ACC9EA781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POE372/374 Science, tech, society</a:t>
            </a:r>
          </a:p>
        </p:txBody>
      </p:sp>
      <p:sp>
        <p:nvSpPr>
          <p:cNvPr id="6" name="Slide Number Placeholder 5">
            <a:extLst>
              <a:ext uri="{FF2B5EF4-FFF2-40B4-BE49-F238E27FC236}">
                <a16:creationId xmlns:a16="http://schemas.microsoft.com/office/drawing/2014/main" id="{0592D688-5F80-AE4C-B07B-04B6A89036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71A9D-E10B-0142-8F91-15EB7EF09E35}" type="slidenum">
              <a:rPr lang="en-US" smtClean="0"/>
              <a:t>‹#›</a:t>
            </a:fld>
            <a:endParaRPr lang="en-US"/>
          </a:p>
        </p:txBody>
      </p:sp>
      <p:grpSp>
        <p:nvGrpSpPr>
          <p:cNvPr id="7" name="Group 6">
            <a:extLst>
              <a:ext uri="{FF2B5EF4-FFF2-40B4-BE49-F238E27FC236}">
                <a16:creationId xmlns:a16="http://schemas.microsoft.com/office/drawing/2014/main" id="{29530115-8935-2C4C-80B4-CBC61E516AEB}"/>
              </a:ext>
            </a:extLst>
          </p:cNvPr>
          <p:cNvGrpSpPr/>
          <p:nvPr userDrawn="1"/>
        </p:nvGrpSpPr>
        <p:grpSpPr>
          <a:xfrm>
            <a:off x="0" y="-1"/>
            <a:ext cx="12192000" cy="1071564"/>
            <a:chOff x="0" y="-1"/>
            <a:chExt cx="12192000" cy="1071564"/>
          </a:xfrm>
        </p:grpSpPr>
        <p:sp>
          <p:nvSpPr>
            <p:cNvPr id="8" name="Rectangle 7">
              <a:extLst>
                <a:ext uri="{FF2B5EF4-FFF2-40B4-BE49-F238E27FC236}">
                  <a16:creationId xmlns:a16="http://schemas.microsoft.com/office/drawing/2014/main" id="{85DF7A18-C012-6D43-8290-76B2E560F6B8}"/>
                </a:ext>
              </a:extLst>
            </p:cNvPr>
            <p:cNvSpPr/>
            <p:nvPr userDrawn="1"/>
          </p:nvSpPr>
          <p:spPr>
            <a:xfrm>
              <a:off x="0" y="-1"/>
              <a:ext cx="12192000" cy="1071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object, ware, engine, gear&#10;&#10;Description automatically generated">
              <a:extLst>
                <a:ext uri="{FF2B5EF4-FFF2-40B4-BE49-F238E27FC236}">
                  <a16:creationId xmlns:a16="http://schemas.microsoft.com/office/drawing/2014/main" id="{E9C2158E-09CC-924D-9AB9-2DB93094523A}"/>
                </a:ext>
              </a:extLst>
            </p:cNvPr>
            <p:cNvPicPr>
              <a:picLocks noChangeAspect="1"/>
            </p:cNvPicPr>
            <p:nvPr userDrawn="1"/>
          </p:nvPicPr>
          <p:blipFill>
            <a:blip r:embed="rId13"/>
            <a:stretch>
              <a:fillRect/>
            </a:stretch>
          </p:blipFill>
          <p:spPr>
            <a:xfrm>
              <a:off x="35718" y="0"/>
              <a:ext cx="1593057" cy="1071563"/>
            </a:xfrm>
            <a:prstGeom prst="rect">
              <a:avLst/>
            </a:prstGeom>
            <a:effectLst>
              <a:softEdge rad="177800"/>
            </a:effectLst>
          </p:spPr>
        </p:pic>
        <p:pic>
          <p:nvPicPr>
            <p:cNvPr id="10" name="Picture 9" descr="A picture containing different, sitting, group, table&#10;&#10;Description automatically generated">
              <a:extLst>
                <a:ext uri="{FF2B5EF4-FFF2-40B4-BE49-F238E27FC236}">
                  <a16:creationId xmlns:a16="http://schemas.microsoft.com/office/drawing/2014/main" id="{10DD5F42-BF30-264E-AEA7-5C1BEBAC8538}"/>
                </a:ext>
              </a:extLst>
            </p:cNvPr>
            <p:cNvPicPr>
              <a:picLocks noChangeAspect="1"/>
            </p:cNvPicPr>
            <p:nvPr userDrawn="1"/>
          </p:nvPicPr>
          <p:blipFill>
            <a:blip r:embed="rId14"/>
            <a:stretch>
              <a:fillRect/>
            </a:stretch>
          </p:blipFill>
          <p:spPr>
            <a:xfrm>
              <a:off x="10874878" y="0"/>
              <a:ext cx="1317122" cy="1071563"/>
            </a:xfrm>
            <a:prstGeom prst="rect">
              <a:avLst/>
            </a:prstGeom>
            <a:effectLst>
              <a:softEdge rad="228600"/>
            </a:effectLst>
          </p:spPr>
        </p:pic>
      </p:grpSp>
    </p:spTree>
    <p:extLst>
      <p:ext uri="{BB962C8B-B14F-4D97-AF65-F5344CB8AC3E}">
        <p14:creationId xmlns:p14="http://schemas.microsoft.com/office/powerpoint/2010/main" val="2554479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3C9B0-C4AC-9449-85D2-72471BA4E254}"/>
              </a:ext>
            </a:extLst>
          </p:cNvPr>
          <p:cNvSpPr>
            <a:spLocks noGrp="1"/>
          </p:cNvSpPr>
          <p:nvPr>
            <p:ph type="ctrTitle"/>
          </p:nvPr>
        </p:nvSpPr>
        <p:spPr/>
        <p:txBody>
          <a:bodyPr/>
          <a:lstStyle/>
          <a:p>
            <a:r>
              <a:rPr lang="en-US" dirty="0"/>
              <a:t>Foundations, Models and Tools</a:t>
            </a:r>
          </a:p>
        </p:txBody>
      </p:sp>
      <p:sp>
        <p:nvSpPr>
          <p:cNvPr id="3" name="Subtitle 2">
            <a:extLst>
              <a:ext uri="{FF2B5EF4-FFF2-40B4-BE49-F238E27FC236}">
                <a16:creationId xmlns:a16="http://schemas.microsoft.com/office/drawing/2014/main" id="{1E028F13-1236-B240-8BF1-0522709049ED}"/>
              </a:ext>
            </a:extLst>
          </p:cNvPr>
          <p:cNvSpPr>
            <a:spLocks noGrp="1"/>
          </p:cNvSpPr>
          <p:nvPr>
            <p:ph type="subTitle" idx="1"/>
          </p:nvPr>
        </p:nvSpPr>
        <p:spPr/>
        <p:txBody>
          <a:bodyPr/>
          <a:lstStyle/>
          <a:p>
            <a:r>
              <a:rPr lang="en-US" dirty="0"/>
              <a:t>POE372/374 Week 1</a:t>
            </a:r>
          </a:p>
        </p:txBody>
      </p:sp>
      <p:sp>
        <p:nvSpPr>
          <p:cNvPr id="4" name="TextBox 3">
            <a:extLst>
              <a:ext uri="{FF2B5EF4-FFF2-40B4-BE49-F238E27FC236}">
                <a16:creationId xmlns:a16="http://schemas.microsoft.com/office/drawing/2014/main" id="{A4D5741C-D095-D940-81DA-DCD21E6AFE38}"/>
              </a:ext>
            </a:extLst>
          </p:cNvPr>
          <p:cNvSpPr txBox="1"/>
          <p:nvPr/>
        </p:nvSpPr>
        <p:spPr>
          <a:xfrm>
            <a:off x="1885950" y="0"/>
            <a:ext cx="8782050" cy="646331"/>
          </a:xfrm>
          <a:prstGeom prst="rect">
            <a:avLst/>
          </a:prstGeom>
          <a:noFill/>
        </p:spPr>
        <p:txBody>
          <a:bodyPr wrap="square" rtlCol="0">
            <a:spAutoFit/>
          </a:bodyPr>
          <a:lstStyle/>
          <a:p>
            <a:pPr algn="ctr"/>
            <a:r>
              <a:rPr lang="en-US" dirty="0">
                <a:solidFill>
                  <a:schemeClr val="bg2">
                    <a:lumMod val="50000"/>
                  </a:schemeClr>
                </a:solidFill>
              </a:rPr>
              <a:t>POE372 - Science, Technology, Politics, Society and the Environment (half credit)</a:t>
            </a:r>
          </a:p>
          <a:p>
            <a:pPr algn="ctr"/>
            <a:r>
              <a:rPr lang="en-US" dirty="0">
                <a:solidFill>
                  <a:schemeClr val="bg2">
                    <a:lumMod val="50000"/>
                  </a:schemeClr>
                </a:solidFill>
              </a:rPr>
              <a:t>POE374 - Science, Technology and Public Policy (full credit) </a:t>
            </a:r>
          </a:p>
        </p:txBody>
      </p:sp>
    </p:spTree>
    <p:extLst>
      <p:ext uri="{BB962C8B-B14F-4D97-AF65-F5344CB8AC3E}">
        <p14:creationId xmlns:p14="http://schemas.microsoft.com/office/powerpoint/2010/main" val="1663923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7E6F-1965-6A43-B9F1-607981357FD1}"/>
              </a:ext>
            </a:extLst>
          </p:cNvPr>
          <p:cNvSpPr>
            <a:spLocks noGrp="1"/>
          </p:cNvSpPr>
          <p:nvPr>
            <p:ph type="title"/>
          </p:nvPr>
        </p:nvSpPr>
        <p:spPr/>
        <p:txBody>
          <a:bodyPr>
            <a:normAutofit/>
          </a:bodyPr>
          <a:lstStyle/>
          <a:p>
            <a:r>
              <a:rPr lang="en-US" dirty="0"/>
              <a:t>Module 2: Environment and Growth</a:t>
            </a:r>
          </a:p>
        </p:txBody>
      </p:sp>
      <p:sp>
        <p:nvSpPr>
          <p:cNvPr id="3" name="Content Placeholder 2">
            <a:extLst>
              <a:ext uri="{FF2B5EF4-FFF2-40B4-BE49-F238E27FC236}">
                <a16:creationId xmlns:a16="http://schemas.microsoft.com/office/drawing/2014/main" id="{EFBB0AC4-BC73-2E47-B956-1A4F20ED1464}"/>
              </a:ext>
            </a:extLst>
          </p:cNvPr>
          <p:cNvSpPr>
            <a:spLocks noGrp="1"/>
          </p:cNvSpPr>
          <p:nvPr>
            <p:ph idx="1"/>
          </p:nvPr>
        </p:nvSpPr>
        <p:spPr>
          <a:xfrm>
            <a:off x="838200" y="1463040"/>
            <a:ext cx="10515600" cy="4713923"/>
          </a:xfrm>
        </p:spPr>
        <p:txBody>
          <a:bodyPr>
            <a:normAutofit/>
          </a:bodyPr>
          <a:lstStyle/>
          <a:p>
            <a:pPr marL="0" indent="0">
              <a:buNone/>
            </a:pPr>
            <a:r>
              <a:rPr lang="en-US" dirty="0"/>
              <a:t>Week 5: Growth</a:t>
            </a:r>
          </a:p>
          <a:p>
            <a:pPr marL="514350" indent="-514350">
              <a:buFont typeface="+mj-lt"/>
              <a:buAutoNum type="arabicPeriod"/>
            </a:pPr>
            <a:r>
              <a:rPr lang="en-US" dirty="0"/>
              <a:t>A short economic history of the world – hockey-stick growth </a:t>
            </a:r>
          </a:p>
          <a:p>
            <a:pPr marL="514350" indent="-514350">
              <a:buFont typeface="+mj-lt"/>
              <a:buAutoNum type="arabicPeriod"/>
            </a:pPr>
            <a:r>
              <a:rPr lang="en-US" dirty="0"/>
              <a:t>Carbon economies and carbon consequences – are we doomed?</a:t>
            </a:r>
          </a:p>
          <a:p>
            <a:pPr marL="0" indent="0">
              <a:buNone/>
            </a:pPr>
            <a:r>
              <a:rPr lang="en-US" dirty="0"/>
              <a:t>Week 6: Systems</a:t>
            </a:r>
          </a:p>
          <a:p>
            <a:pPr marL="514350" indent="-514350">
              <a:buFont typeface="+mj-lt"/>
              <a:buAutoNum type="arabicPeriod"/>
            </a:pPr>
            <a:r>
              <a:rPr lang="en-US" dirty="0"/>
              <a:t>Systems thinking, its implications and practical limits</a:t>
            </a:r>
          </a:p>
          <a:p>
            <a:pPr marL="514350" indent="-514350">
              <a:buFont typeface="+mj-lt"/>
              <a:buAutoNum type="arabicPeriod"/>
            </a:pPr>
            <a:r>
              <a:rPr lang="en-US" dirty="0"/>
              <a:t>Change, resilience, bouncing back and bouncing forward</a:t>
            </a:r>
          </a:p>
          <a:p>
            <a:pPr marL="0" indent="0">
              <a:buNone/>
            </a:pPr>
            <a:r>
              <a:rPr lang="en-US" dirty="0"/>
              <a:t>Week 7: Designing for resilience</a:t>
            </a:r>
          </a:p>
          <a:p>
            <a:pPr marL="514350" indent="-514350">
              <a:buFont typeface="+mj-lt"/>
              <a:buAutoNum type="arabicPeriod"/>
            </a:pPr>
            <a:r>
              <a:rPr lang="en-US" dirty="0"/>
              <a:t>Is slower by design possible?</a:t>
            </a:r>
          </a:p>
          <a:p>
            <a:pPr marL="514350" indent="-514350">
              <a:buFont typeface="+mj-lt"/>
              <a:buAutoNum type="arabicPeriod"/>
            </a:pPr>
            <a:r>
              <a:rPr lang="en-US" dirty="0"/>
              <a:t>New technologies for survival and growth; policies and resistance</a:t>
            </a:r>
          </a:p>
        </p:txBody>
      </p:sp>
      <p:sp>
        <p:nvSpPr>
          <p:cNvPr id="4" name="Date Placeholder 3">
            <a:extLst>
              <a:ext uri="{FF2B5EF4-FFF2-40B4-BE49-F238E27FC236}">
                <a16:creationId xmlns:a16="http://schemas.microsoft.com/office/drawing/2014/main" id="{F07E2969-54F6-D04F-881F-ED6FF8A2FFD3}"/>
              </a:ext>
            </a:extLst>
          </p:cNvPr>
          <p:cNvSpPr>
            <a:spLocks noGrp="1"/>
          </p:cNvSpPr>
          <p:nvPr>
            <p:ph type="dt" sz="half" idx="10"/>
          </p:nvPr>
        </p:nvSpPr>
        <p:spPr/>
        <p:txBody>
          <a:bodyPr/>
          <a:lstStyle/>
          <a:p>
            <a:r>
              <a:rPr lang="en-CA"/>
              <a:t>D.Last, RMC</a:t>
            </a:r>
            <a:endParaRPr lang="en-US" dirty="0"/>
          </a:p>
        </p:txBody>
      </p:sp>
      <p:sp>
        <p:nvSpPr>
          <p:cNvPr id="5" name="Footer Placeholder 4">
            <a:extLst>
              <a:ext uri="{FF2B5EF4-FFF2-40B4-BE49-F238E27FC236}">
                <a16:creationId xmlns:a16="http://schemas.microsoft.com/office/drawing/2014/main" id="{B044F10D-E745-464A-A12C-5B1A88F8AB69}"/>
              </a:ext>
            </a:extLst>
          </p:cNvPr>
          <p:cNvSpPr>
            <a:spLocks noGrp="1"/>
          </p:cNvSpPr>
          <p:nvPr>
            <p:ph type="ftr" sz="quarter" idx="11"/>
          </p:nvPr>
        </p:nvSpPr>
        <p:spPr/>
        <p:txBody>
          <a:bodyPr/>
          <a:lstStyle/>
          <a:p>
            <a:r>
              <a:rPr lang="en-US"/>
              <a:t>POE372/374 Science, tech, society</a:t>
            </a:r>
            <a:endParaRPr lang="en-US" dirty="0"/>
          </a:p>
        </p:txBody>
      </p:sp>
      <p:sp>
        <p:nvSpPr>
          <p:cNvPr id="6" name="Slide Number Placeholder 5">
            <a:extLst>
              <a:ext uri="{FF2B5EF4-FFF2-40B4-BE49-F238E27FC236}">
                <a16:creationId xmlns:a16="http://schemas.microsoft.com/office/drawing/2014/main" id="{9EB22E76-E3E8-6847-ABBA-2634AE6F5C4E}"/>
              </a:ext>
            </a:extLst>
          </p:cNvPr>
          <p:cNvSpPr>
            <a:spLocks noGrp="1"/>
          </p:cNvSpPr>
          <p:nvPr>
            <p:ph type="sldNum" sz="quarter" idx="12"/>
          </p:nvPr>
        </p:nvSpPr>
        <p:spPr/>
        <p:txBody>
          <a:bodyPr/>
          <a:lstStyle/>
          <a:p>
            <a:fld id="{E9671A9D-E10B-0142-8F91-15EB7EF09E35}" type="slidenum">
              <a:rPr lang="en-US" smtClean="0"/>
              <a:t>10</a:t>
            </a:fld>
            <a:endParaRPr lang="en-US"/>
          </a:p>
        </p:txBody>
      </p:sp>
    </p:spTree>
    <p:extLst>
      <p:ext uri="{BB962C8B-B14F-4D97-AF65-F5344CB8AC3E}">
        <p14:creationId xmlns:p14="http://schemas.microsoft.com/office/powerpoint/2010/main" val="104017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916B-AFB3-294B-8D0D-C02F27E71B32}"/>
              </a:ext>
            </a:extLst>
          </p:cNvPr>
          <p:cNvSpPr>
            <a:spLocks noGrp="1"/>
          </p:cNvSpPr>
          <p:nvPr>
            <p:ph type="title"/>
          </p:nvPr>
        </p:nvSpPr>
        <p:spPr/>
        <p:txBody>
          <a:bodyPr/>
          <a:lstStyle/>
          <a:p>
            <a:r>
              <a:rPr lang="en-US" dirty="0"/>
              <a:t>Module 2 Seminars</a:t>
            </a:r>
          </a:p>
        </p:txBody>
      </p:sp>
      <p:sp>
        <p:nvSpPr>
          <p:cNvPr id="3" name="Content Placeholder 2">
            <a:extLst>
              <a:ext uri="{FF2B5EF4-FFF2-40B4-BE49-F238E27FC236}">
                <a16:creationId xmlns:a16="http://schemas.microsoft.com/office/drawing/2014/main" id="{5BC398E7-562C-BF42-816E-C172313BFD11}"/>
              </a:ext>
            </a:extLst>
          </p:cNvPr>
          <p:cNvSpPr>
            <a:spLocks noGrp="1"/>
          </p:cNvSpPr>
          <p:nvPr>
            <p:ph idx="1"/>
          </p:nvPr>
        </p:nvSpPr>
        <p:spPr/>
        <p:txBody>
          <a:bodyPr/>
          <a:lstStyle/>
          <a:p>
            <a:pPr marL="0" indent="0">
              <a:buNone/>
            </a:pPr>
            <a:r>
              <a:rPr lang="en-US" dirty="0"/>
              <a:t>Week 5: Growth and climate change as a policy problem – how do governments balance long-term and short-term imperatives?</a:t>
            </a:r>
          </a:p>
          <a:p>
            <a:pPr marL="0" indent="0">
              <a:buNone/>
            </a:pPr>
            <a:r>
              <a:rPr lang="en-US" dirty="0"/>
              <a:t>Week 6: Planning for resilience – how do governments manage risks and potential disasters?</a:t>
            </a:r>
          </a:p>
          <a:p>
            <a:pPr marL="0" indent="0">
              <a:buNone/>
            </a:pPr>
            <a:r>
              <a:rPr lang="en-US" dirty="0"/>
              <a:t>Week 7: Is slower by design possible? Who benefits and who suffers? What accommodations are implied between public sector, private sector, and volunteer sector? </a:t>
            </a:r>
          </a:p>
        </p:txBody>
      </p:sp>
      <p:sp>
        <p:nvSpPr>
          <p:cNvPr id="4" name="Date Placeholder 3">
            <a:extLst>
              <a:ext uri="{FF2B5EF4-FFF2-40B4-BE49-F238E27FC236}">
                <a16:creationId xmlns:a16="http://schemas.microsoft.com/office/drawing/2014/main" id="{82E76CE6-AF2A-604E-A477-C8ECABF22A5D}"/>
              </a:ext>
            </a:extLst>
          </p:cNvPr>
          <p:cNvSpPr>
            <a:spLocks noGrp="1"/>
          </p:cNvSpPr>
          <p:nvPr>
            <p:ph type="dt" sz="half" idx="10"/>
          </p:nvPr>
        </p:nvSpPr>
        <p:spPr/>
        <p:txBody>
          <a:bodyPr/>
          <a:lstStyle/>
          <a:p>
            <a:r>
              <a:rPr lang="en-CA"/>
              <a:t>D.Last, RMC</a:t>
            </a:r>
            <a:endParaRPr lang="en-US" dirty="0"/>
          </a:p>
        </p:txBody>
      </p:sp>
      <p:sp>
        <p:nvSpPr>
          <p:cNvPr id="5" name="Footer Placeholder 4">
            <a:extLst>
              <a:ext uri="{FF2B5EF4-FFF2-40B4-BE49-F238E27FC236}">
                <a16:creationId xmlns:a16="http://schemas.microsoft.com/office/drawing/2014/main" id="{F0BF4946-F10F-954B-80E9-93043DF34803}"/>
              </a:ext>
            </a:extLst>
          </p:cNvPr>
          <p:cNvSpPr>
            <a:spLocks noGrp="1"/>
          </p:cNvSpPr>
          <p:nvPr>
            <p:ph type="ftr" sz="quarter" idx="11"/>
          </p:nvPr>
        </p:nvSpPr>
        <p:spPr/>
        <p:txBody>
          <a:bodyPr/>
          <a:lstStyle/>
          <a:p>
            <a:r>
              <a:rPr lang="en-US"/>
              <a:t>POE372/374 Science, tech, society</a:t>
            </a:r>
            <a:endParaRPr lang="en-US" dirty="0"/>
          </a:p>
        </p:txBody>
      </p:sp>
      <p:sp>
        <p:nvSpPr>
          <p:cNvPr id="6" name="Slide Number Placeholder 5">
            <a:extLst>
              <a:ext uri="{FF2B5EF4-FFF2-40B4-BE49-F238E27FC236}">
                <a16:creationId xmlns:a16="http://schemas.microsoft.com/office/drawing/2014/main" id="{A63C7B5C-140C-7046-B239-4E14E4875F1A}"/>
              </a:ext>
            </a:extLst>
          </p:cNvPr>
          <p:cNvSpPr>
            <a:spLocks noGrp="1"/>
          </p:cNvSpPr>
          <p:nvPr>
            <p:ph type="sldNum" sz="quarter" idx="12"/>
          </p:nvPr>
        </p:nvSpPr>
        <p:spPr/>
        <p:txBody>
          <a:bodyPr/>
          <a:lstStyle/>
          <a:p>
            <a:fld id="{E9671A9D-E10B-0142-8F91-15EB7EF09E35}" type="slidenum">
              <a:rPr lang="en-US" smtClean="0"/>
              <a:t>11</a:t>
            </a:fld>
            <a:endParaRPr lang="en-US"/>
          </a:p>
        </p:txBody>
      </p:sp>
    </p:spTree>
    <p:extLst>
      <p:ext uri="{BB962C8B-B14F-4D97-AF65-F5344CB8AC3E}">
        <p14:creationId xmlns:p14="http://schemas.microsoft.com/office/powerpoint/2010/main" val="12018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D774-34BD-0E4B-834F-7DB531C40E9C}"/>
              </a:ext>
            </a:extLst>
          </p:cNvPr>
          <p:cNvSpPr>
            <a:spLocks noGrp="1"/>
          </p:cNvSpPr>
          <p:nvPr>
            <p:ph type="title"/>
          </p:nvPr>
        </p:nvSpPr>
        <p:spPr/>
        <p:txBody>
          <a:bodyPr/>
          <a:lstStyle/>
          <a:p>
            <a:r>
              <a:rPr lang="en-US" dirty="0"/>
              <a:t>Module 3: Society and Employment</a:t>
            </a:r>
          </a:p>
        </p:txBody>
      </p:sp>
      <p:sp>
        <p:nvSpPr>
          <p:cNvPr id="3" name="Content Placeholder 2">
            <a:extLst>
              <a:ext uri="{FF2B5EF4-FFF2-40B4-BE49-F238E27FC236}">
                <a16:creationId xmlns:a16="http://schemas.microsoft.com/office/drawing/2014/main" id="{B488830F-5B75-0A48-8442-64B8F078CA7B}"/>
              </a:ext>
            </a:extLst>
          </p:cNvPr>
          <p:cNvSpPr>
            <a:spLocks noGrp="1"/>
          </p:cNvSpPr>
          <p:nvPr>
            <p:ph idx="1"/>
          </p:nvPr>
        </p:nvSpPr>
        <p:spPr>
          <a:xfrm>
            <a:off x="838200" y="1280160"/>
            <a:ext cx="10515600" cy="4896803"/>
          </a:xfrm>
        </p:spPr>
        <p:txBody>
          <a:bodyPr/>
          <a:lstStyle/>
          <a:p>
            <a:pPr marL="0" indent="0">
              <a:buNone/>
            </a:pPr>
            <a:r>
              <a:rPr lang="en-US" dirty="0"/>
              <a:t>Week 8: Capitalism as an organizing principle</a:t>
            </a:r>
          </a:p>
          <a:p>
            <a:pPr marL="514350" indent="-514350">
              <a:buFont typeface="+mj-lt"/>
              <a:buAutoNum type="arabicPeriod"/>
            </a:pPr>
            <a:r>
              <a:rPr lang="en-US" dirty="0"/>
              <a:t>How technology affects employment – for good and ill</a:t>
            </a:r>
          </a:p>
          <a:p>
            <a:pPr marL="514350" indent="-514350">
              <a:buFont typeface="+mj-lt"/>
              <a:buAutoNum type="arabicPeriod"/>
            </a:pPr>
            <a:r>
              <a:rPr lang="en-US" dirty="0"/>
              <a:t>Surveillance capitalism - the next era of neoliberal globalization</a:t>
            </a:r>
          </a:p>
          <a:p>
            <a:pPr marL="0" indent="0">
              <a:buNone/>
            </a:pPr>
            <a:r>
              <a:rPr lang="en-US" dirty="0"/>
              <a:t>Week 9: Ubiquitous markets and dubious regulation</a:t>
            </a:r>
          </a:p>
          <a:p>
            <a:pPr marL="514350" indent="-514350">
              <a:buFont typeface="+mj-lt"/>
              <a:buAutoNum type="arabicPeriod"/>
            </a:pPr>
            <a:r>
              <a:rPr lang="en-US" dirty="0"/>
              <a:t>Polices and markets for generating employment and wealth</a:t>
            </a:r>
          </a:p>
          <a:p>
            <a:pPr marL="514350" indent="-514350">
              <a:buFont typeface="+mj-lt"/>
              <a:buAutoNum type="arabicPeriod"/>
            </a:pPr>
            <a:r>
              <a:rPr lang="en-US" dirty="0"/>
              <a:t>Foreign ownership, control and investment</a:t>
            </a:r>
          </a:p>
          <a:p>
            <a:pPr marL="0" indent="0">
              <a:buNone/>
            </a:pPr>
            <a:r>
              <a:rPr lang="en-US" dirty="0"/>
              <a:t>Week 10: Innovation </a:t>
            </a:r>
          </a:p>
          <a:p>
            <a:pPr marL="514350" indent="-514350">
              <a:buFont typeface="+mj-lt"/>
              <a:buAutoNum type="arabicPeriod"/>
            </a:pPr>
            <a:r>
              <a:rPr lang="en-US" dirty="0"/>
              <a:t>Technology clusters, innovation and diffusion policies</a:t>
            </a:r>
          </a:p>
          <a:p>
            <a:pPr marL="514350" indent="-514350">
              <a:buFont typeface="+mj-lt"/>
              <a:buAutoNum type="arabicPeriod"/>
            </a:pPr>
            <a:r>
              <a:rPr lang="en-US" dirty="0"/>
              <a:t>Capital accumulation, technology and new jobs</a:t>
            </a:r>
          </a:p>
        </p:txBody>
      </p:sp>
      <p:sp>
        <p:nvSpPr>
          <p:cNvPr id="4" name="Date Placeholder 3">
            <a:extLst>
              <a:ext uri="{FF2B5EF4-FFF2-40B4-BE49-F238E27FC236}">
                <a16:creationId xmlns:a16="http://schemas.microsoft.com/office/drawing/2014/main" id="{8B7EB20A-7528-DF48-A04F-EBBE3C2C61D7}"/>
              </a:ext>
            </a:extLst>
          </p:cNvPr>
          <p:cNvSpPr>
            <a:spLocks noGrp="1"/>
          </p:cNvSpPr>
          <p:nvPr>
            <p:ph type="dt" sz="half" idx="10"/>
          </p:nvPr>
        </p:nvSpPr>
        <p:spPr/>
        <p:txBody>
          <a:bodyPr/>
          <a:lstStyle/>
          <a:p>
            <a:r>
              <a:rPr lang="en-CA"/>
              <a:t>D.Last, RMC</a:t>
            </a:r>
            <a:endParaRPr lang="en-US" dirty="0"/>
          </a:p>
        </p:txBody>
      </p:sp>
      <p:sp>
        <p:nvSpPr>
          <p:cNvPr id="5" name="Footer Placeholder 4">
            <a:extLst>
              <a:ext uri="{FF2B5EF4-FFF2-40B4-BE49-F238E27FC236}">
                <a16:creationId xmlns:a16="http://schemas.microsoft.com/office/drawing/2014/main" id="{EAC75E3C-FE43-8F43-A75A-E914D2A4A840}"/>
              </a:ext>
            </a:extLst>
          </p:cNvPr>
          <p:cNvSpPr>
            <a:spLocks noGrp="1"/>
          </p:cNvSpPr>
          <p:nvPr>
            <p:ph type="ftr" sz="quarter" idx="11"/>
          </p:nvPr>
        </p:nvSpPr>
        <p:spPr/>
        <p:txBody>
          <a:bodyPr/>
          <a:lstStyle/>
          <a:p>
            <a:r>
              <a:rPr lang="en-US"/>
              <a:t>POE372/374 Science, tech, society</a:t>
            </a:r>
            <a:endParaRPr lang="en-US" dirty="0"/>
          </a:p>
        </p:txBody>
      </p:sp>
      <p:sp>
        <p:nvSpPr>
          <p:cNvPr id="6" name="Slide Number Placeholder 5">
            <a:extLst>
              <a:ext uri="{FF2B5EF4-FFF2-40B4-BE49-F238E27FC236}">
                <a16:creationId xmlns:a16="http://schemas.microsoft.com/office/drawing/2014/main" id="{5001EE48-73DC-6643-BE41-EBFEECF2E464}"/>
              </a:ext>
            </a:extLst>
          </p:cNvPr>
          <p:cNvSpPr>
            <a:spLocks noGrp="1"/>
          </p:cNvSpPr>
          <p:nvPr>
            <p:ph type="sldNum" sz="quarter" idx="12"/>
          </p:nvPr>
        </p:nvSpPr>
        <p:spPr/>
        <p:txBody>
          <a:bodyPr/>
          <a:lstStyle/>
          <a:p>
            <a:fld id="{E9671A9D-E10B-0142-8F91-15EB7EF09E35}" type="slidenum">
              <a:rPr lang="en-US" smtClean="0"/>
              <a:t>12</a:t>
            </a:fld>
            <a:endParaRPr lang="en-US"/>
          </a:p>
        </p:txBody>
      </p:sp>
    </p:spTree>
    <p:extLst>
      <p:ext uri="{BB962C8B-B14F-4D97-AF65-F5344CB8AC3E}">
        <p14:creationId xmlns:p14="http://schemas.microsoft.com/office/powerpoint/2010/main" val="373303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A45C-1F28-6942-B658-C04EC09C137C}"/>
              </a:ext>
            </a:extLst>
          </p:cNvPr>
          <p:cNvSpPr>
            <a:spLocks noGrp="1"/>
          </p:cNvSpPr>
          <p:nvPr>
            <p:ph type="title"/>
          </p:nvPr>
        </p:nvSpPr>
        <p:spPr/>
        <p:txBody>
          <a:bodyPr/>
          <a:lstStyle/>
          <a:p>
            <a:r>
              <a:rPr lang="en-US" dirty="0"/>
              <a:t>Module 3 Seminars</a:t>
            </a:r>
          </a:p>
        </p:txBody>
      </p:sp>
      <p:sp>
        <p:nvSpPr>
          <p:cNvPr id="3" name="Content Placeholder 2">
            <a:extLst>
              <a:ext uri="{FF2B5EF4-FFF2-40B4-BE49-F238E27FC236}">
                <a16:creationId xmlns:a16="http://schemas.microsoft.com/office/drawing/2014/main" id="{67F5404E-9B88-4D4C-8550-6B66CFFA4F0A}"/>
              </a:ext>
            </a:extLst>
          </p:cNvPr>
          <p:cNvSpPr>
            <a:spLocks noGrp="1"/>
          </p:cNvSpPr>
          <p:nvPr>
            <p:ph idx="1"/>
          </p:nvPr>
        </p:nvSpPr>
        <p:spPr/>
        <p:txBody>
          <a:bodyPr/>
          <a:lstStyle/>
          <a:p>
            <a:pPr marL="0" indent="0">
              <a:buNone/>
            </a:pPr>
            <a:r>
              <a:rPr lang="en-US" dirty="0"/>
              <a:t>Week 8: A debate on government job creation programs – technology, investment and employment</a:t>
            </a:r>
          </a:p>
          <a:p>
            <a:pPr marL="0" indent="0">
              <a:buNone/>
            </a:pPr>
            <a:r>
              <a:rPr lang="en-US" dirty="0"/>
              <a:t>Week 9: Risk analysis – intellectual property, sovereign looting and product mandate shift in a global economy</a:t>
            </a:r>
          </a:p>
          <a:p>
            <a:pPr marL="0" indent="0">
              <a:buNone/>
            </a:pPr>
            <a:r>
              <a:rPr lang="en-US" dirty="0"/>
              <a:t>Week 10: Debate – is big capital an ally or enemy for government technology and employment programs?</a:t>
            </a:r>
          </a:p>
        </p:txBody>
      </p:sp>
      <p:sp>
        <p:nvSpPr>
          <p:cNvPr id="4" name="Date Placeholder 3">
            <a:extLst>
              <a:ext uri="{FF2B5EF4-FFF2-40B4-BE49-F238E27FC236}">
                <a16:creationId xmlns:a16="http://schemas.microsoft.com/office/drawing/2014/main" id="{4FD99C30-ADA7-C446-9A6A-A542A2855420}"/>
              </a:ext>
            </a:extLst>
          </p:cNvPr>
          <p:cNvSpPr>
            <a:spLocks noGrp="1"/>
          </p:cNvSpPr>
          <p:nvPr>
            <p:ph type="dt" sz="half" idx="10"/>
          </p:nvPr>
        </p:nvSpPr>
        <p:spPr/>
        <p:txBody>
          <a:bodyPr/>
          <a:lstStyle/>
          <a:p>
            <a:r>
              <a:rPr lang="en-CA"/>
              <a:t>D.Last, RMC</a:t>
            </a:r>
            <a:endParaRPr lang="en-US" dirty="0"/>
          </a:p>
        </p:txBody>
      </p:sp>
      <p:sp>
        <p:nvSpPr>
          <p:cNvPr id="5" name="Footer Placeholder 4">
            <a:extLst>
              <a:ext uri="{FF2B5EF4-FFF2-40B4-BE49-F238E27FC236}">
                <a16:creationId xmlns:a16="http://schemas.microsoft.com/office/drawing/2014/main" id="{2C5D38D7-B29A-724B-BA0D-EE8A3D741573}"/>
              </a:ext>
            </a:extLst>
          </p:cNvPr>
          <p:cNvSpPr>
            <a:spLocks noGrp="1"/>
          </p:cNvSpPr>
          <p:nvPr>
            <p:ph type="ftr" sz="quarter" idx="11"/>
          </p:nvPr>
        </p:nvSpPr>
        <p:spPr/>
        <p:txBody>
          <a:bodyPr/>
          <a:lstStyle/>
          <a:p>
            <a:r>
              <a:rPr lang="en-US"/>
              <a:t>POE372/374 Science, tech, society</a:t>
            </a:r>
            <a:endParaRPr lang="en-US" dirty="0"/>
          </a:p>
        </p:txBody>
      </p:sp>
      <p:sp>
        <p:nvSpPr>
          <p:cNvPr id="6" name="Slide Number Placeholder 5">
            <a:extLst>
              <a:ext uri="{FF2B5EF4-FFF2-40B4-BE49-F238E27FC236}">
                <a16:creationId xmlns:a16="http://schemas.microsoft.com/office/drawing/2014/main" id="{68F34B93-AD64-1549-8440-12A6C6FCA6F3}"/>
              </a:ext>
            </a:extLst>
          </p:cNvPr>
          <p:cNvSpPr>
            <a:spLocks noGrp="1"/>
          </p:cNvSpPr>
          <p:nvPr>
            <p:ph type="sldNum" sz="quarter" idx="12"/>
          </p:nvPr>
        </p:nvSpPr>
        <p:spPr/>
        <p:txBody>
          <a:bodyPr/>
          <a:lstStyle/>
          <a:p>
            <a:fld id="{E9671A9D-E10B-0142-8F91-15EB7EF09E35}" type="slidenum">
              <a:rPr lang="en-US" smtClean="0"/>
              <a:t>13</a:t>
            </a:fld>
            <a:endParaRPr lang="en-US"/>
          </a:p>
        </p:txBody>
      </p:sp>
    </p:spTree>
    <p:extLst>
      <p:ext uri="{BB962C8B-B14F-4D97-AF65-F5344CB8AC3E}">
        <p14:creationId xmlns:p14="http://schemas.microsoft.com/office/powerpoint/2010/main" val="3188233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99FC2-327E-C04E-B1B5-A9273621626B}"/>
              </a:ext>
            </a:extLst>
          </p:cNvPr>
          <p:cNvSpPr>
            <a:spLocks noGrp="1"/>
          </p:cNvSpPr>
          <p:nvPr>
            <p:ph type="title"/>
          </p:nvPr>
        </p:nvSpPr>
        <p:spPr/>
        <p:txBody>
          <a:bodyPr/>
          <a:lstStyle/>
          <a:p>
            <a:r>
              <a:rPr lang="en-US" dirty="0"/>
              <a:t>Module 4: </a:t>
            </a:r>
            <a:r>
              <a:rPr lang="en-US" dirty="0" err="1"/>
              <a:t>Defence</a:t>
            </a:r>
            <a:r>
              <a:rPr lang="en-US" dirty="0"/>
              <a:t> and Procurement</a:t>
            </a:r>
          </a:p>
        </p:txBody>
      </p:sp>
      <p:sp>
        <p:nvSpPr>
          <p:cNvPr id="3" name="Content Placeholder 2">
            <a:extLst>
              <a:ext uri="{FF2B5EF4-FFF2-40B4-BE49-F238E27FC236}">
                <a16:creationId xmlns:a16="http://schemas.microsoft.com/office/drawing/2014/main" id="{BA138299-C791-AD4B-B343-28EF66444CC7}"/>
              </a:ext>
            </a:extLst>
          </p:cNvPr>
          <p:cNvSpPr>
            <a:spLocks noGrp="1"/>
          </p:cNvSpPr>
          <p:nvPr>
            <p:ph idx="1"/>
          </p:nvPr>
        </p:nvSpPr>
        <p:spPr/>
        <p:txBody>
          <a:bodyPr>
            <a:normAutofit lnSpcReduction="10000"/>
          </a:bodyPr>
          <a:lstStyle/>
          <a:p>
            <a:pPr marL="0" indent="0">
              <a:buNone/>
            </a:pPr>
            <a:r>
              <a:rPr lang="en-US" dirty="0"/>
              <a:t>Week 11: How </a:t>
            </a:r>
            <a:r>
              <a:rPr lang="en-US" dirty="0" err="1"/>
              <a:t>defence</a:t>
            </a:r>
            <a:r>
              <a:rPr lang="en-US" dirty="0"/>
              <a:t> procurement works</a:t>
            </a:r>
          </a:p>
          <a:p>
            <a:pPr marL="514350" indent="-514350">
              <a:buFont typeface="+mj-lt"/>
              <a:buAutoNum type="arabicPeriod"/>
            </a:pPr>
            <a:r>
              <a:rPr lang="en-CA" dirty="0"/>
              <a:t>Government of Canada procurement structure</a:t>
            </a:r>
          </a:p>
          <a:p>
            <a:pPr marL="514350" indent="-514350">
              <a:buFont typeface="+mj-lt"/>
              <a:buAutoNum type="arabicPeriod"/>
            </a:pPr>
            <a:r>
              <a:rPr lang="en-CA" dirty="0"/>
              <a:t>Cubicle warrior strategies in public administration</a:t>
            </a:r>
          </a:p>
          <a:p>
            <a:pPr marL="0" indent="0">
              <a:buNone/>
            </a:pPr>
            <a:r>
              <a:rPr lang="en-US" dirty="0"/>
              <a:t>Week 12: Canada’s National Shipbuilding Strategy</a:t>
            </a:r>
          </a:p>
          <a:p>
            <a:pPr marL="514350" indent="-514350">
              <a:buFont typeface="+mj-lt"/>
              <a:buAutoNum type="arabicPeriod"/>
            </a:pPr>
            <a:r>
              <a:rPr lang="en-US" dirty="0"/>
              <a:t>Naval technology and shipbuilding problems</a:t>
            </a:r>
          </a:p>
          <a:p>
            <a:pPr marL="514350" indent="-514350">
              <a:buFont typeface="+mj-lt"/>
              <a:buAutoNum type="arabicPeriod"/>
            </a:pPr>
            <a:r>
              <a:rPr lang="en-US" dirty="0"/>
              <a:t>The National Shipbuilding Strategy</a:t>
            </a:r>
          </a:p>
          <a:p>
            <a:pPr marL="0" indent="0">
              <a:buNone/>
            </a:pPr>
            <a:r>
              <a:rPr lang="en-US" dirty="0"/>
              <a:t>Week 13: Aircraft procurement and national technological base</a:t>
            </a:r>
          </a:p>
          <a:p>
            <a:pPr marL="514350" indent="-514350">
              <a:buFont typeface="+mj-lt"/>
              <a:buAutoNum type="arabicPeriod"/>
            </a:pPr>
            <a:r>
              <a:rPr lang="en-US" dirty="0"/>
              <a:t>Aircraft technology and intellectual property</a:t>
            </a:r>
          </a:p>
          <a:p>
            <a:pPr marL="514350" indent="-514350">
              <a:buFont typeface="+mj-lt"/>
              <a:buAutoNum type="arabicPeriod"/>
            </a:pPr>
            <a:r>
              <a:rPr lang="en-US" dirty="0"/>
              <a:t>Missile Technology Control Regime and the next generation fighter</a:t>
            </a:r>
          </a:p>
          <a:p>
            <a:pPr marL="0" indent="0">
              <a:buNone/>
            </a:pPr>
            <a:endParaRPr lang="en-US" dirty="0"/>
          </a:p>
        </p:txBody>
      </p:sp>
      <p:sp>
        <p:nvSpPr>
          <p:cNvPr id="4" name="Date Placeholder 3">
            <a:extLst>
              <a:ext uri="{FF2B5EF4-FFF2-40B4-BE49-F238E27FC236}">
                <a16:creationId xmlns:a16="http://schemas.microsoft.com/office/drawing/2014/main" id="{2019446C-48D5-CC45-B273-B1E18D42A543}"/>
              </a:ext>
            </a:extLst>
          </p:cNvPr>
          <p:cNvSpPr>
            <a:spLocks noGrp="1"/>
          </p:cNvSpPr>
          <p:nvPr>
            <p:ph type="dt" sz="half" idx="10"/>
          </p:nvPr>
        </p:nvSpPr>
        <p:spPr/>
        <p:txBody>
          <a:bodyPr/>
          <a:lstStyle/>
          <a:p>
            <a:r>
              <a:rPr lang="en-CA"/>
              <a:t>D.Last, RMC</a:t>
            </a:r>
            <a:endParaRPr lang="en-US" dirty="0"/>
          </a:p>
        </p:txBody>
      </p:sp>
      <p:sp>
        <p:nvSpPr>
          <p:cNvPr id="5" name="Footer Placeholder 4">
            <a:extLst>
              <a:ext uri="{FF2B5EF4-FFF2-40B4-BE49-F238E27FC236}">
                <a16:creationId xmlns:a16="http://schemas.microsoft.com/office/drawing/2014/main" id="{665A25DA-3D82-CA42-82FC-48AE9EF32896}"/>
              </a:ext>
            </a:extLst>
          </p:cNvPr>
          <p:cNvSpPr>
            <a:spLocks noGrp="1"/>
          </p:cNvSpPr>
          <p:nvPr>
            <p:ph type="ftr" sz="quarter" idx="11"/>
          </p:nvPr>
        </p:nvSpPr>
        <p:spPr/>
        <p:txBody>
          <a:bodyPr/>
          <a:lstStyle/>
          <a:p>
            <a:r>
              <a:rPr lang="en-US"/>
              <a:t>POE372/374 Science, tech, society</a:t>
            </a:r>
            <a:endParaRPr lang="en-US" dirty="0"/>
          </a:p>
        </p:txBody>
      </p:sp>
      <p:sp>
        <p:nvSpPr>
          <p:cNvPr id="6" name="Slide Number Placeholder 5">
            <a:extLst>
              <a:ext uri="{FF2B5EF4-FFF2-40B4-BE49-F238E27FC236}">
                <a16:creationId xmlns:a16="http://schemas.microsoft.com/office/drawing/2014/main" id="{3EA86D95-5D30-B14E-A5B4-093DD11B362A}"/>
              </a:ext>
            </a:extLst>
          </p:cNvPr>
          <p:cNvSpPr>
            <a:spLocks noGrp="1"/>
          </p:cNvSpPr>
          <p:nvPr>
            <p:ph type="sldNum" sz="quarter" idx="12"/>
          </p:nvPr>
        </p:nvSpPr>
        <p:spPr/>
        <p:txBody>
          <a:bodyPr/>
          <a:lstStyle/>
          <a:p>
            <a:fld id="{E9671A9D-E10B-0142-8F91-15EB7EF09E35}" type="slidenum">
              <a:rPr lang="en-US" smtClean="0"/>
              <a:t>14</a:t>
            </a:fld>
            <a:endParaRPr lang="en-US"/>
          </a:p>
        </p:txBody>
      </p:sp>
    </p:spTree>
    <p:extLst>
      <p:ext uri="{BB962C8B-B14F-4D97-AF65-F5344CB8AC3E}">
        <p14:creationId xmlns:p14="http://schemas.microsoft.com/office/powerpoint/2010/main" val="1659553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79E2-2342-6346-AFE4-895F868D5609}"/>
              </a:ext>
            </a:extLst>
          </p:cNvPr>
          <p:cNvSpPr>
            <a:spLocks noGrp="1"/>
          </p:cNvSpPr>
          <p:nvPr>
            <p:ph type="title"/>
          </p:nvPr>
        </p:nvSpPr>
        <p:spPr/>
        <p:txBody>
          <a:bodyPr/>
          <a:lstStyle/>
          <a:p>
            <a:r>
              <a:rPr lang="en-CA" dirty="0"/>
              <a:t>Module 4 Seminars</a:t>
            </a:r>
          </a:p>
        </p:txBody>
      </p:sp>
      <p:sp>
        <p:nvSpPr>
          <p:cNvPr id="3" name="Content Placeholder 2">
            <a:extLst>
              <a:ext uri="{FF2B5EF4-FFF2-40B4-BE49-F238E27FC236}">
                <a16:creationId xmlns:a16="http://schemas.microsoft.com/office/drawing/2014/main" id="{63A1CAE0-BEAA-2247-A7B9-4D358032CFD7}"/>
              </a:ext>
            </a:extLst>
          </p:cNvPr>
          <p:cNvSpPr>
            <a:spLocks noGrp="1"/>
          </p:cNvSpPr>
          <p:nvPr>
            <p:ph idx="1"/>
          </p:nvPr>
        </p:nvSpPr>
        <p:spPr/>
        <p:txBody>
          <a:bodyPr/>
          <a:lstStyle/>
          <a:p>
            <a:r>
              <a:rPr lang="en-CA" dirty="0"/>
              <a:t>Week 11: Gaming procurement – how are requirements sold to different stakeholders?</a:t>
            </a:r>
          </a:p>
          <a:p>
            <a:r>
              <a:rPr lang="en-CA" dirty="0"/>
              <a:t>Week 12: trade-offs between operational capabilities and industrial benefits – an analytical hierarchy process</a:t>
            </a:r>
          </a:p>
          <a:p>
            <a:r>
              <a:rPr lang="en-CA" dirty="0"/>
              <a:t>Week 13: trade-offs between integration and independence in aviation technology – an analytical hierarchy process</a:t>
            </a:r>
          </a:p>
        </p:txBody>
      </p:sp>
      <p:sp>
        <p:nvSpPr>
          <p:cNvPr id="4" name="Date Placeholder 3">
            <a:extLst>
              <a:ext uri="{FF2B5EF4-FFF2-40B4-BE49-F238E27FC236}">
                <a16:creationId xmlns:a16="http://schemas.microsoft.com/office/drawing/2014/main" id="{AF88094F-44F0-5E4D-877D-5E093B63F910}"/>
              </a:ext>
            </a:extLst>
          </p:cNvPr>
          <p:cNvSpPr>
            <a:spLocks noGrp="1"/>
          </p:cNvSpPr>
          <p:nvPr>
            <p:ph type="dt" sz="half" idx="10"/>
          </p:nvPr>
        </p:nvSpPr>
        <p:spPr/>
        <p:txBody>
          <a:bodyPr/>
          <a:lstStyle/>
          <a:p>
            <a:r>
              <a:rPr lang="en-CA"/>
              <a:t>D.Last, RMC</a:t>
            </a:r>
            <a:endParaRPr lang="en-US" dirty="0"/>
          </a:p>
        </p:txBody>
      </p:sp>
      <p:sp>
        <p:nvSpPr>
          <p:cNvPr id="5" name="Footer Placeholder 4">
            <a:extLst>
              <a:ext uri="{FF2B5EF4-FFF2-40B4-BE49-F238E27FC236}">
                <a16:creationId xmlns:a16="http://schemas.microsoft.com/office/drawing/2014/main" id="{B4AD42A2-CB25-DA44-93D6-CDA84B36AE1C}"/>
              </a:ext>
            </a:extLst>
          </p:cNvPr>
          <p:cNvSpPr>
            <a:spLocks noGrp="1"/>
          </p:cNvSpPr>
          <p:nvPr>
            <p:ph type="ftr" sz="quarter" idx="11"/>
          </p:nvPr>
        </p:nvSpPr>
        <p:spPr/>
        <p:txBody>
          <a:bodyPr/>
          <a:lstStyle/>
          <a:p>
            <a:r>
              <a:rPr lang="en-US"/>
              <a:t>POE372/374 Science, tech, society</a:t>
            </a:r>
            <a:endParaRPr lang="en-US" dirty="0"/>
          </a:p>
        </p:txBody>
      </p:sp>
      <p:sp>
        <p:nvSpPr>
          <p:cNvPr id="6" name="Slide Number Placeholder 5">
            <a:extLst>
              <a:ext uri="{FF2B5EF4-FFF2-40B4-BE49-F238E27FC236}">
                <a16:creationId xmlns:a16="http://schemas.microsoft.com/office/drawing/2014/main" id="{C80BE4D3-AD35-6545-BAE7-500553592EBC}"/>
              </a:ext>
            </a:extLst>
          </p:cNvPr>
          <p:cNvSpPr>
            <a:spLocks noGrp="1"/>
          </p:cNvSpPr>
          <p:nvPr>
            <p:ph type="sldNum" sz="quarter" idx="12"/>
          </p:nvPr>
        </p:nvSpPr>
        <p:spPr/>
        <p:txBody>
          <a:bodyPr/>
          <a:lstStyle/>
          <a:p>
            <a:fld id="{E9671A9D-E10B-0142-8F91-15EB7EF09E35}" type="slidenum">
              <a:rPr lang="en-US" smtClean="0"/>
              <a:t>15</a:t>
            </a:fld>
            <a:endParaRPr lang="en-US"/>
          </a:p>
        </p:txBody>
      </p:sp>
    </p:spTree>
    <p:extLst>
      <p:ext uri="{BB962C8B-B14F-4D97-AF65-F5344CB8AC3E}">
        <p14:creationId xmlns:p14="http://schemas.microsoft.com/office/powerpoint/2010/main" val="123254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A2FFD-42E2-6740-A8B4-F0F3F80DCDED}"/>
              </a:ext>
            </a:extLst>
          </p:cNvPr>
          <p:cNvSpPr>
            <a:spLocks noGrp="1"/>
          </p:cNvSpPr>
          <p:nvPr>
            <p:ph type="title"/>
          </p:nvPr>
        </p:nvSpPr>
        <p:spPr/>
        <p:txBody>
          <a:bodyPr/>
          <a:lstStyle/>
          <a:p>
            <a:r>
              <a:rPr lang="en-CA" dirty="0"/>
              <a:t>Recurring themes</a:t>
            </a:r>
          </a:p>
        </p:txBody>
      </p:sp>
      <p:sp>
        <p:nvSpPr>
          <p:cNvPr id="3" name="Content Placeholder 2">
            <a:extLst>
              <a:ext uri="{FF2B5EF4-FFF2-40B4-BE49-F238E27FC236}">
                <a16:creationId xmlns:a16="http://schemas.microsoft.com/office/drawing/2014/main" id="{D817DDB1-E903-BE40-8751-40216236622F}"/>
              </a:ext>
            </a:extLst>
          </p:cNvPr>
          <p:cNvSpPr>
            <a:spLocks noGrp="1"/>
          </p:cNvSpPr>
          <p:nvPr>
            <p:ph idx="1"/>
          </p:nvPr>
        </p:nvSpPr>
        <p:spPr/>
        <p:txBody>
          <a:bodyPr/>
          <a:lstStyle/>
          <a:p>
            <a:r>
              <a:rPr lang="en-CA" dirty="0"/>
              <a:t>How are decisions about made about science and technology and who makes them? How do public and private sector interests cooperate or compete? </a:t>
            </a:r>
          </a:p>
          <a:p>
            <a:r>
              <a:rPr lang="en-CA" dirty="0"/>
              <a:t>What are the roles of markets, planning and regulation in pursuing collective goals for growth, employment, sustainability, and security?</a:t>
            </a:r>
          </a:p>
          <a:p>
            <a:r>
              <a:rPr lang="en-CA" dirty="0"/>
              <a:t>What are your responsibilities as public servants and citizens in managing science and technology? </a:t>
            </a:r>
          </a:p>
        </p:txBody>
      </p:sp>
      <p:sp>
        <p:nvSpPr>
          <p:cNvPr id="4" name="Date Placeholder 3">
            <a:extLst>
              <a:ext uri="{FF2B5EF4-FFF2-40B4-BE49-F238E27FC236}">
                <a16:creationId xmlns:a16="http://schemas.microsoft.com/office/drawing/2014/main" id="{03621B3F-3E5F-734E-A0C3-229C03756DC1}"/>
              </a:ext>
            </a:extLst>
          </p:cNvPr>
          <p:cNvSpPr>
            <a:spLocks noGrp="1"/>
          </p:cNvSpPr>
          <p:nvPr>
            <p:ph type="dt" sz="half" idx="10"/>
          </p:nvPr>
        </p:nvSpPr>
        <p:spPr/>
        <p:txBody>
          <a:bodyPr/>
          <a:lstStyle/>
          <a:p>
            <a:r>
              <a:rPr lang="en-CA"/>
              <a:t>D.Last, RMC</a:t>
            </a:r>
            <a:endParaRPr lang="en-US" dirty="0"/>
          </a:p>
        </p:txBody>
      </p:sp>
      <p:sp>
        <p:nvSpPr>
          <p:cNvPr id="5" name="Footer Placeholder 4">
            <a:extLst>
              <a:ext uri="{FF2B5EF4-FFF2-40B4-BE49-F238E27FC236}">
                <a16:creationId xmlns:a16="http://schemas.microsoft.com/office/drawing/2014/main" id="{4E2D9704-C608-CD49-B828-60AE0405D25A}"/>
              </a:ext>
            </a:extLst>
          </p:cNvPr>
          <p:cNvSpPr>
            <a:spLocks noGrp="1"/>
          </p:cNvSpPr>
          <p:nvPr>
            <p:ph type="ftr" sz="quarter" idx="11"/>
          </p:nvPr>
        </p:nvSpPr>
        <p:spPr/>
        <p:txBody>
          <a:bodyPr/>
          <a:lstStyle/>
          <a:p>
            <a:r>
              <a:rPr lang="en-US"/>
              <a:t>POE372/374 Science, tech, society</a:t>
            </a:r>
            <a:endParaRPr lang="en-US" dirty="0"/>
          </a:p>
        </p:txBody>
      </p:sp>
      <p:sp>
        <p:nvSpPr>
          <p:cNvPr id="6" name="Slide Number Placeholder 5">
            <a:extLst>
              <a:ext uri="{FF2B5EF4-FFF2-40B4-BE49-F238E27FC236}">
                <a16:creationId xmlns:a16="http://schemas.microsoft.com/office/drawing/2014/main" id="{9637F853-869D-9148-84C4-5EFB5BC918EE}"/>
              </a:ext>
            </a:extLst>
          </p:cNvPr>
          <p:cNvSpPr>
            <a:spLocks noGrp="1"/>
          </p:cNvSpPr>
          <p:nvPr>
            <p:ph type="sldNum" sz="quarter" idx="12"/>
          </p:nvPr>
        </p:nvSpPr>
        <p:spPr/>
        <p:txBody>
          <a:bodyPr/>
          <a:lstStyle/>
          <a:p>
            <a:fld id="{E9671A9D-E10B-0142-8F91-15EB7EF09E35}" type="slidenum">
              <a:rPr lang="en-US" smtClean="0"/>
              <a:t>16</a:t>
            </a:fld>
            <a:endParaRPr lang="en-US"/>
          </a:p>
        </p:txBody>
      </p:sp>
    </p:spTree>
    <p:extLst>
      <p:ext uri="{BB962C8B-B14F-4D97-AF65-F5344CB8AC3E}">
        <p14:creationId xmlns:p14="http://schemas.microsoft.com/office/powerpoint/2010/main" val="299614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814C9-E7C6-9A4F-8E37-EF992684BD55}"/>
              </a:ext>
            </a:extLst>
          </p:cNvPr>
          <p:cNvSpPr>
            <a:spLocks noGrp="1"/>
          </p:cNvSpPr>
          <p:nvPr>
            <p:ph type="title"/>
          </p:nvPr>
        </p:nvSpPr>
        <p:spPr/>
        <p:txBody>
          <a:bodyPr/>
          <a:lstStyle/>
          <a:p>
            <a:r>
              <a:rPr lang="en-CA" dirty="0"/>
              <a:t>Conclusion – an interconnected system?</a:t>
            </a:r>
          </a:p>
        </p:txBody>
      </p:sp>
      <p:sp>
        <p:nvSpPr>
          <p:cNvPr id="4" name="Date Placeholder 3">
            <a:extLst>
              <a:ext uri="{FF2B5EF4-FFF2-40B4-BE49-F238E27FC236}">
                <a16:creationId xmlns:a16="http://schemas.microsoft.com/office/drawing/2014/main" id="{F1D4606E-3983-4E4F-A014-E14337ABCDFE}"/>
              </a:ext>
            </a:extLst>
          </p:cNvPr>
          <p:cNvSpPr>
            <a:spLocks noGrp="1"/>
          </p:cNvSpPr>
          <p:nvPr>
            <p:ph type="dt" sz="half" idx="10"/>
          </p:nvPr>
        </p:nvSpPr>
        <p:spPr/>
        <p:txBody>
          <a:bodyPr/>
          <a:lstStyle/>
          <a:p>
            <a:r>
              <a:rPr lang="en-CA"/>
              <a:t>D.Last, RMC</a:t>
            </a:r>
            <a:endParaRPr lang="en-US" dirty="0"/>
          </a:p>
        </p:txBody>
      </p:sp>
      <p:sp>
        <p:nvSpPr>
          <p:cNvPr id="5" name="Footer Placeholder 4">
            <a:extLst>
              <a:ext uri="{FF2B5EF4-FFF2-40B4-BE49-F238E27FC236}">
                <a16:creationId xmlns:a16="http://schemas.microsoft.com/office/drawing/2014/main" id="{D1BAF418-4004-9A4D-99AD-B9C4F4494CCF}"/>
              </a:ext>
            </a:extLst>
          </p:cNvPr>
          <p:cNvSpPr>
            <a:spLocks noGrp="1"/>
          </p:cNvSpPr>
          <p:nvPr>
            <p:ph type="ftr" sz="quarter" idx="11"/>
          </p:nvPr>
        </p:nvSpPr>
        <p:spPr/>
        <p:txBody>
          <a:bodyPr/>
          <a:lstStyle/>
          <a:p>
            <a:r>
              <a:rPr lang="en-US"/>
              <a:t>POE372/374 Science, tech, society</a:t>
            </a:r>
            <a:endParaRPr lang="en-US" dirty="0"/>
          </a:p>
        </p:txBody>
      </p:sp>
      <p:sp>
        <p:nvSpPr>
          <p:cNvPr id="6" name="Slide Number Placeholder 5">
            <a:extLst>
              <a:ext uri="{FF2B5EF4-FFF2-40B4-BE49-F238E27FC236}">
                <a16:creationId xmlns:a16="http://schemas.microsoft.com/office/drawing/2014/main" id="{A96AB557-554B-0349-82AA-11C29312C20F}"/>
              </a:ext>
            </a:extLst>
          </p:cNvPr>
          <p:cNvSpPr>
            <a:spLocks noGrp="1"/>
          </p:cNvSpPr>
          <p:nvPr>
            <p:ph type="sldNum" sz="quarter" idx="12"/>
          </p:nvPr>
        </p:nvSpPr>
        <p:spPr/>
        <p:txBody>
          <a:bodyPr/>
          <a:lstStyle/>
          <a:p>
            <a:fld id="{E9671A9D-E10B-0142-8F91-15EB7EF09E35}" type="slidenum">
              <a:rPr lang="en-US" smtClean="0"/>
              <a:t>17</a:t>
            </a:fld>
            <a:endParaRPr lang="en-US"/>
          </a:p>
        </p:txBody>
      </p:sp>
      <p:sp>
        <p:nvSpPr>
          <p:cNvPr id="7" name="Oval 6">
            <a:extLst>
              <a:ext uri="{FF2B5EF4-FFF2-40B4-BE49-F238E27FC236}">
                <a16:creationId xmlns:a16="http://schemas.microsoft.com/office/drawing/2014/main" id="{83E1403E-1596-F343-9600-AC8259843C04}"/>
              </a:ext>
            </a:extLst>
          </p:cNvPr>
          <p:cNvSpPr/>
          <p:nvPr/>
        </p:nvSpPr>
        <p:spPr>
          <a:xfrm>
            <a:off x="4276579" y="1614269"/>
            <a:ext cx="2897944" cy="1209821"/>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Politics and Policy</a:t>
            </a:r>
          </a:p>
        </p:txBody>
      </p:sp>
      <p:sp>
        <p:nvSpPr>
          <p:cNvPr id="8" name="Oval 7">
            <a:extLst>
              <a:ext uri="{FF2B5EF4-FFF2-40B4-BE49-F238E27FC236}">
                <a16:creationId xmlns:a16="http://schemas.microsoft.com/office/drawing/2014/main" id="{B3E740F0-A39C-414B-9175-BF3FAA66D1C6}"/>
              </a:ext>
            </a:extLst>
          </p:cNvPr>
          <p:cNvSpPr/>
          <p:nvPr/>
        </p:nvSpPr>
        <p:spPr>
          <a:xfrm>
            <a:off x="7976934" y="2824089"/>
            <a:ext cx="2897944" cy="1209821"/>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Economics and environment</a:t>
            </a:r>
          </a:p>
        </p:txBody>
      </p:sp>
      <p:sp>
        <p:nvSpPr>
          <p:cNvPr id="9" name="Oval 8">
            <a:extLst>
              <a:ext uri="{FF2B5EF4-FFF2-40B4-BE49-F238E27FC236}">
                <a16:creationId xmlns:a16="http://schemas.microsoft.com/office/drawing/2014/main" id="{82DC9DB6-7F7D-E94A-86DA-5D2621AA983C}"/>
              </a:ext>
            </a:extLst>
          </p:cNvPr>
          <p:cNvSpPr/>
          <p:nvPr/>
        </p:nvSpPr>
        <p:spPr>
          <a:xfrm>
            <a:off x="4276579" y="4033910"/>
            <a:ext cx="2897944" cy="1209821"/>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Society and employment</a:t>
            </a:r>
          </a:p>
        </p:txBody>
      </p:sp>
      <p:sp>
        <p:nvSpPr>
          <p:cNvPr id="10" name="Oval 9">
            <a:extLst>
              <a:ext uri="{FF2B5EF4-FFF2-40B4-BE49-F238E27FC236}">
                <a16:creationId xmlns:a16="http://schemas.microsoft.com/office/drawing/2014/main" id="{5362A087-2D43-8F4B-8C51-B1AF821C2BC9}"/>
              </a:ext>
            </a:extLst>
          </p:cNvPr>
          <p:cNvSpPr/>
          <p:nvPr/>
        </p:nvSpPr>
        <p:spPr>
          <a:xfrm>
            <a:off x="576224" y="2824089"/>
            <a:ext cx="2897944" cy="1209821"/>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Defence and procurement</a:t>
            </a:r>
          </a:p>
        </p:txBody>
      </p:sp>
      <p:cxnSp>
        <p:nvCxnSpPr>
          <p:cNvPr id="15" name="Straight Arrow Connector 14">
            <a:extLst>
              <a:ext uri="{FF2B5EF4-FFF2-40B4-BE49-F238E27FC236}">
                <a16:creationId xmlns:a16="http://schemas.microsoft.com/office/drawing/2014/main" id="{CB0C710E-C3F8-EF4B-A06E-719632DD9078}"/>
              </a:ext>
            </a:extLst>
          </p:cNvPr>
          <p:cNvCxnSpPr/>
          <p:nvPr/>
        </p:nvCxnSpPr>
        <p:spPr>
          <a:xfrm>
            <a:off x="7265120" y="2470969"/>
            <a:ext cx="753794" cy="531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03AEF5C-A01A-D549-86EE-8BE9AC972296}"/>
              </a:ext>
            </a:extLst>
          </p:cNvPr>
          <p:cNvCxnSpPr>
            <a:cxnSpLocks/>
          </p:cNvCxnSpPr>
          <p:nvPr/>
        </p:nvCxnSpPr>
        <p:spPr>
          <a:xfrm flipV="1">
            <a:off x="3217399" y="2425727"/>
            <a:ext cx="822114" cy="438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CD7063B-9A78-7C4C-B43A-71B3E819E24C}"/>
              </a:ext>
            </a:extLst>
          </p:cNvPr>
          <p:cNvCxnSpPr>
            <a:cxnSpLocks/>
          </p:cNvCxnSpPr>
          <p:nvPr/>
        </p:nvCxnSpPr>
        <p:spPr>
          <a:xfrm flipH="1" flipV="1">
            <a:off x="3217399" y="3910260"/>
            <a:ext cx="926604" cy="562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8795587-C421-6146-BCE4-3FB84DF7B7E4}"/>
              </a:ext>
            </a:extLst>
          </p:cNvPr>
          <p:cNvCxnSpPr>
            <a:cxnSpLocks/>
          </p:cNvCxnSpPr>
          <p:nvPr/>
        </p:nvCxnSpPr>
        <p:spPr>
          <a:xfrm flipH="1">
            <a:off x="3126803" y="2302068"/>
            <a:ext cx="745789" cy="385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7D501596-E0C6-A844-9EA2-87084BE5D0DE}"/>
              </a:ext>
            </a:extLst>
          </p:cNvPr>
          <p:cNvGrpSpPr/>
          <p:nvPr/>
        </p:nvGrpSpPr>
        <p:grpSpPr>
          <a:xfrm>
            <a:off x="7200314" y="3896759"/>
            <a:ext cx="953086" cy="547385"/>
            <a:chOff x="7200314" y="3896759"/>
            <a:chExt cx="953086" cy="547385"/>
          </a:xfrm>
        </p:grpSpPr>
        <p:cxnSp>
          <p:nvCxnSpPr>
            <p:cNvPr id="18" name="Straight Arrow Connector 17">
              <a:extLst>
                <a:ext uri="{FF2B5EF4-FFF2-40B4-BE49-F238E27FC236}">
                  <a16:creationId xmlns:a16="http://schemas.microsoft.com/office/drawing/2014/main" id="{10BB89EF-B65B-4247-8D8B-37F17B0ABA04}"/>
                </a:ext>
              </a:extLst>
            </p:cNvPr>
            <p:cNvCxnSpPr>
              <a:cxnSpLocks/>
            </p:cNvCxnSpPr>
            <p:nvPr/>
          </p:nvCxnSpPr>
          <p:spPr>
            <a:xfrm flipH="1">
              <a:off x="7307099" y="4033910"/>
              <a:ext cx="846301" cy="410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A7A10DD-4D68-714E-A3B5-4E12059338D3}"/>
                </a:ext>
              </a:extLst>
            </p:cNvPr>
            <p:cNvCxnSpPr>
              <a:cxnSpLocks/>
            </p:cNvCxnSpPr>
            <p:nvPr/>
          </p:nvCxnSpPr>
          <p:spPr>
            <a:xfrm flipV="1">
              <a:off x="7200314" y="3896759"/>
              <a:ext cx="847685" cy="435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32" name="Straight Arrow Connector 31">
            <a:extLst>
              <a:ext uri="{FF2B5EF4-FFF2-40B4-BE49-F238E27FC236}">
                <a16:creationId xmlns:a16="http://schemas.microsoft.com/office/drawing/2014/main" id="{027CC0DD-2742-1C4B-BAA7-A58816E80826}"/>
              </a:ext>
            </a:extLst>
          </p:cNvPr>
          <p:cNvCxnSpPr>
            <a:cxnSpLocks/>
          </p:cNvCxnSpPr>
          <p:nvPr/>
        </p:nvCxnSpPr>
        <p:spPr>
          <a:xfrm flipH="1" flipV="1">
            <a:off x="7091730" y="2560491"/>
            <a:ext cx="885204" cy="616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FEA6CBA-A491-E84A-A34F-0C1110B9BEEB}"/>
              </a:ext>
            </a:extLst>
          </p:cNvPr>
          <p:cNvCxnSpPr>
            <a:cxnSpLocks/>
          </p:cNvCxnSpPr>
          <p:nvPr/>
        </p:nvCxnSpPr>
        <p:spPr>
          <a:xfrm>
            <a:off x="3126803" y="4033910"/>
            <a:ext cx="911797" cy="537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C53C726-B610-914B-84AD-853ED4169C1E}"/>
              </a:ext>
            </a:extLst>
          </p:cNvPr>
          <p:cNvCxnSpPr>
            <a:cxnSpLocks/>
          </p:cNvCxnSpPr>
          <p:nvPr/>
        </p:nvCxnSpPr>
        <p:spPr>
          <a:xfrm flipH="1">
            <a:off x="5826292" y="2943624"/>
            <a:ext cx="1" cy="953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AFAAFC1-7A2F-C349-B79E-D76851469615}"/>
              </a:ext>
            </a:extLst>
          </p:cNvPr>
          <p:cNvCxnSpPr>
            <a:cxnSpLocks/>
          </p:cNvCxnSpPr>
          <p:nvPr/>
        </p:nvCxnSpPr>
        <p:spPr>
          <a:xfrm flipV="1">
            <a:off x="5647414" y="2973151"/>
            <a:ext cx="8443" cy="953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66992F0-13D6-3848-B087-F206E3CACC5F}"/>
              </a:ext>
            </a:extLst>
          </p:cNvPr>
          <p:cNvCxnSpPr>
            <a:cxnSpLocks/>
          </p:cNvCxnSpPr>
          <p:nvPr/>
        </p:nvCxnSpPr>
        <p:spPr>
          <a:xfrm flipH="1" flipV="1">
            <a:off x="3680702" y="3659101"/>
            <a:ext cx="4049547" cy="21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B1544D8-9442-F249-A873-C94439EFF4D8}"/>
              </a:ext>
            </a:extLst>
          </p:cNvPr>
          <p:cNvCxnSpPr>
            <a:cxnSpLocks/>
          </p:cNvCxnSpPr>
          <p:nvPr/>
        </p:nvCxnSpPr>
        <p:spPr>
          <a:xfrm>
            <a:off x="3723386" y="3496809"/>
            <a:ext cx="4006863" cy="11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8" name="Recorded Sound" descr="Recorded Sound">
            <a:hlinkClick r:id="" action="ppaction://media"/>
            <a:extLst>
              <a:ext uri="{FF2B5EF4-FFF2-40B4-BE49-F238E27FC236}">
                <a16:creationId xmlns:a16="http://schemas.microsoft.com/office/drawing/2014/main" id="{6BBB7DF1-8057-3341-BA8E-3538E5C33A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69400" y="4638820"/>
            <a:ext cx="812800" cy="812800"/>
          </a:xfrm>
          <a:prstGeom prst="rect">
            <a:avLst/>
          </a:prstGeom>
        </p:spPr>
      </p:pic>
    </p:spTree>
    <p:extLst>
      <p:ext uri="{BB962C8B-B14F-4D97-AF65-F5344CB8AC3E}">
        <p14:creationId xmlns:p14="http://schemas.microsoft.com/office/powerpoint/2010/main" val="376339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309" fill="hold"/>
                                        <p:tgtEl>
                                          <p:spTgt spid="5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E326-57EC-7E41-A952-730D253935E9}"/>
              </a:ext>
            </a:extLst>
          </p:cNvPr>
          <p:cNvSpPr>
            <a:spLocks noGrp="1"/>
          </p:cNvSpPr>
          <p:nvPr>
            <p:ph type="title"/>
          </p:nvPr>
        </p:nvSpPr>
        <p:spPr/>
        <p:txBody>
          <a:bodyPr/>
          <a:lstStyle/>
          <a:p>
            <a:r>
              <a:rPr lang="en-US" dirty="0"/>
              <a:t>Outline – Week 1</a:t>
            </a:r>
          </a:p>
        </p:txBody>
      </p:sp>
      <p:sp>
        <p:nvSpPr>
          <p:cNvPr id="3" name="Content Placeholder 2">
            <a:extLst>
              <a:ext uri="{FF2B5EF4-FFF2-40B4-BE49-F238E27FC236}">
                <a16:creationId xmlns:a16="http://schemas.microsoft.com/office/drawing/2014/main" id="{F0F80EA7-1AB7-DD4B-A98D-96C9FE5337A8}"/>
              </a:ext>
            </a:extLst>
          </p:cNvPr>
          <p:cNvSpPr>
            <a:spLocks noGrp="1"/>
          </p:cNvSpPr>
          <p:nvPr>
            <p:ph idx="1"/>
          </p:nvPr>
        </p:nvSpPr>
        <p:spPr/>
        <p:txBody>
          <a:bodyPr/>
          <a:lstStyle/>
          <a:p>
            <a:r>
              <a:rPr lang="en-US" dirty="0"/>
              <a:t>Lecture 1: Overview of the course and how to approach it</a:t>
            </a:r>
          </a:p>
          <a:p>
            <a:r>
              <a:rPr lang="en-US" dirty="0"/>
              <a:t>Lecture 2: Introduction to useful definitions and concepts, and some overarching questions</a:t>
            </a:r>
          </a:p>
          <a:p>
            <a:r>
              <a:rPr lang="en-US" dirty="0"/>
              <a:t>Seminar (374 only): How do we explore questions about science, technology, and society? What do you want to learn and how will you use the assignments to do so?</a:t>
            </a:r>
          </a:p>
          <a:p>
            <a:endParaRPr lang="en-US" dirty="0"/>
          </a:p>
        </p:txBody>
      </p:sp>
      <p:sp>
        <p:nvSpPr>
          <p:cNvPr id="4" name="Footer Placeholder 3">
            <a:extLst>
              <a:ext uri="{FF2B5EF4-FFF2-40B4-BE49-F238E27FC236}">
                <a16:creationId xmlns:a16="http://schemas.microsoft.com/office/drawing/2014/main" id="{E1454AE5-AAF2-4A46-A602-7E3D6658A5FB}"/>
              </a:ext>
            </a:extLst>
          </p:cNvPr>
          <p:cNvSpPr>
            <a:spLocks noGrp="1"/>
          </p:cNvSpPr>
          <p:nvPr>
            <p:ph type="ftr" sz="quarter" idx="11"/>
          </p:nvPr>
        </p:nvSpPr>
        <p:spPr/>
        <p:txBody>
          <a:bodyPr/>
          <a:lstStyle/>
          <a:p>
            <a:r>
              <a:rPr lang="en-US"/>
              <a:t>POE372/374 Science, tech, society</a:t>
            </a:r>
            <a:endParaRPr lang="en-US" dirty="0"/>
          </a:p>
        </p:txBody>
      </p:sp>
      <p:sp>
        <p:nvSpPr>
          <p:cNvPr id="5" name="Slide Number Placeholder 4">
            <a:extLst>
              <a:ext uri="{FF2B5EF4-FFF2-40B4-BE49-F238E27FC236}">
                <a16:creationId xmlns:a16="http://schemas.microsoft.com/office/drawing/2014/main" id="{BA0A77E5-8127-6045-8EFB-9A2F04F4B9D8}"/>
              </a:ext>
            </a:extLst>
          </p:cNvPr>
          <p:cNvSpPr>
            <a:spLocks noGrp="1"/>
          </p:cNvSpPr>
          <p:nvPr>
            <p:ph type="sldNum" sz="quarter" idx="12"/>
          </p:nvPr>
        </p:nvSpPr>
        <p:spPr/>
        <p:txBody>
          <a:bodyPr/>
          <a:lstStyle/>
          <a:p>
            <a:fld id="{E9671A9D-E10B-0142-8F91-15EB7EF09E35}" type="slidenum">
              <a:rPr lang="en-US" smtClean="0"/>
              <a:t>2</a:t>
            </a:fld>
            <a:endParaRPr lang="en-US"/>
          </a:p>
        </p:txBody>
      </p:sp>
      <p:sp>
        <p:nvSpPr>
          <p:cNvPr id="6" name="Date Placeholder 5">
            <a:extLst>
              <a:ext uri="{FF2B5EF4-FFF2-40B4-BE49-F238E27FC236}">
                <a16:creationId xmlns:a16="http://schemas.microsoft.com/office/drawing/2014/main" id="{CAC0AC83-ABA5-AF4F-AC0A-303E25AA5584}"/>
              </a:ext>
            </a:extLst>
          </p:cNvPr>
          <p:cNvSpPr>
            <a:spLocks noGrp="1"/>
          </p:cNvSpPr>
          <p:nvPr>
            <p:ph type="dt" sz="half" idx="10"/>
          </p:nvPr>
        </p:nvSpPr>
        <p:spPr/>
        <p:txBody>
          <a:bodyPr/>
          <a:lstStyle/>
          <a:p>
            <a:r>
              <a:rPr lang="en-CA"/>
              <a:t>D.Last, RMC</a:t>
            </a:r>
            <a:endParaRPr lang="en-US" dirty="0"/>
          </a:p>
        </p:txBody>
      </p:sp>
    </p:spTree>
    <p:extLst>
      <p:ext uri="{BB962C8B-B14F-4D97-AF65-F5344CB8AC3E}">
        <p14:creationId xmlns:p14="http://schemas.microsoft.com/office/powerpoint/2010/main" val="326366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D1A7-DED0-5A4D-8750-9C692B9B7E2E}"/>
              </a:ext>
            </a:extLst>
          </p:cNvPr>
          <p:cNvSpPr>
            <a:spLocks noGrp="1"/>
          </p:cNvSpPr>
          <p:nvPr>
            <p:ph type="title"/>
          </p:nvPr>
        </p:nvSpPr>
        <p:spPr/>
        <p:txBody>
          <a:bodyPr/>
          <a:lstStyle/>
          <a:p>
            <a:r>
              <a:rPr lang="en-US" dirty="0"/>
              <a:t>From APGs to Autonomous UAVs and AI</a:t>
            </a:r>
          </a:p>
        </p:txBody>
      </p:sp>
      <p:sp>
        <p:nvSpPr>
          <p:cNvPr id="3" name="Content Placeholder 2">
            <a:extLst>
              <a:ext uri="{FF2B5EF4-FFF2-40B4-BE49-F238E27FC236}">
                <a16:creationId xmlns:a16="http://schemas.microsoft.com/office/drawing/2014/main" id="{48006628-5286-D943-81D6-5C68D725FDBE}"/>
              </a:ext>
            </a:extLst>
          </p:cNvPr>
          <p:cNvSpPr>
            <a:spLocks noGrp="1"/>
          </p:cNvSpPr>
          <p:nvPr>
            <p:ph sz="half" idx="1"/>
          </p:nvPr>
        </p:nvSpPr>
        <p:spPr>
          <a:xfrm>
            <a:off x="838200" y="1293524"/>
            <a:ext cx="5181600" cy="4883439"/>
          </a:xfrm>
        </p:spPr>
        <p:txBody>
          <a:bodyPr>
            <a:normAutofit fontScale="92500" lnSpcReduction="20000"/>
          </a:bodyPr>
          <a:lstStyle/>
          <a:p>
            <a:r>
              <a:rPr lang="en-US" dirty="0"/>
              <a:t>Technology only makes sense as part of a system</a:t>
            </a:r>
          </a:p>
          <a:p>
            <a:r>
              <a:rPr lang="en-US" dirty="0"/>
              <a:t>Systems change both incrementally and suddenly</a:t>
            </a:r>
          </a:p>
          <a:p>
            <a:r>
              <a:rPr lang="en-US" dirty="0"/>
              <a:t>Some changes can be reversed, but others cannot</a:t>
            </a:r>
          </a:p>
          <a:p>
            <a:r>
              <a:rPr lang="en-US" dirty="0"/>
              <a:t>Technology like unmanned airborne vehicles, cruise missiles and artificial intelligence may </a:t>
            </a:r>
            <a:r>
              <a:rPr lang="en-US" i="1" dirty="0"/>
              <a:t>seem</a:t>
            </a:r>
            <a:r>
              <a:rPr lang="en-US" dirty="0"/>
              <a:t> to confer an absolute advantage</a:t>
            </a:r>
          </a:p>
          <a:p>
            <a:r>
              <a:rPr lang="en-US" dirty="0"/>
              <a:t>Whether it does, depends upon the political, economic, and social systems within which technology is embedded</a:t>
            </a:r>
          </a:p>
          <a:p>
            <a:endParaRPr lang="en-US" dirty="0"/>
          </a:p>
          <a:p>
            <a:endParaRPr lang="en-US" dirty="0"/>
          </a:p>
          <a:p>
            <a:endParaRPr lang="en-US" dirty="0"/>
          </a:p>
        </p:txBody>
      </p:sp>
      <p:sp>
        <p:nvSpPr>
          <p:cNvPr id="5" name="Date Placeholder 4">
            <a:extLst>
              <a:ext uri="{FF2B5EF4-FFF2-40B4-BE49-F238E27FC236}">
                <a16:creationId xmlns:a16="http://schemas.microsoft.com/office/drawing/2014/main" id="{156E5BD5-A10C-1241-AB5D-9211B1364C14}"/>
              </a:ext>
            </a:extLst>
          </p:cNvPr>
          <p:cNvSpPr>
            <a:spLocks noGrp="1"/>
          </p:cNvSpPr>
          <p:nvPr>
            <p:ph type="dt" sz="half" idx="10"/>
          </p:nvPr>
        </p:nvSpPr>
        <p:spPr/>
        <p:txBody>
          <a:bodyPr/>
          <a:lstStyle/>
          <a:p>
            <a:r>
              <a:rPr lang="en-CA" dirty="0" err="1"/>
              <a:t>D.Last</a:t>
            </a:r>
            <a:r>
              <a:rPr lang="en-CA" dirty="0"/>
              <a:t>, RMC</a:t>
            </a:r>
            <a:endParaRPr lang="en-US" dirty="0"/>
          </a:p>
        </p:txBody>
      </p:sp>
      <p:sp>
        <p:nvSpPr>
          <p:cNvPr id="6" name="Footer Placeholder 5">
            <a:extLst>
              <a:ext uri="{FF2B5EF4-FFF2-40B4-BE49-F238E27FC236}">
                <a16:creationId xmlns:a16="http://schemas.microsoft.com/office/drawing/2014/main" id="{B1CC8338-D50D-BE45-8DC7-0E6B59D7F12F}"/>
              </a:ext>
            </a:extLst>
          </p:cNvPr>
          <p:cNvSpPr>
            <a:spLocks noGrp="1"/>
          </p:cNvSpPr>
          <p:nvPr>
            <p:ph type="ftr" sz="quarter" idx="11"/>
          </p:nvPr>
        </p:nvSpPr>
        <p:spPr/>
        <p:txBody>
          <a:bodyPr/>
          <a:lstStyle/>
          <a:p>
            <a:r>
              <a:rPr lang="en-US"/>
              <a:t>POE372/374 Science, tech, society</a:t>
            </a:r>
            <a:endParaRPr lang="en-US" dirty="0"/>
          </a:p>
        </p:txBody>
      </p:sp>
      <p:sp>
        <p:nvSpPr>
          <p:cNvPr id="7" name="Slide Number Placeholder 6">
            <a:extLst>
              <a:ext uri="{FF2B5EF4-FFF2-40B4-BE49-F238E27FC236}">
                <a16:creationId xmlns:a16="http://schemas.microsoft.com/office/drawing/2014/main" id="{880E0C15-D697-7E4B-95A9-B27F03069C38}"/>
              </a:ext>
            </a:extLst>
          </p:cNvPr>
          <p:cNvSpPr>
            <a:spLocks noGrp="1"/>
          </p:cNvSpPr>
          <p:nvPr>
            <p:ph type="sldNum" sz="quarter" idx="12"/>
          </p:nvPr>
        </p:nvSpPr>
        <p:spPr/>
        <p:txBody>
          <a:bodyPr/>
          <a:lstStyle/>
          <a:p>
            <a:fld id="{E9671A9D-E10B-0142-8F91-15EB7EF09E35}" type="slidenum">
              <a:rPr lang="en-US" smtClean="0"/>
              <a:t>3</a:t>
            </a:fld>
            <a:endParaRPr lang="en-US"/>
          </a:p>
        </p:txBody>
      </p:sp>
      <p:pic>
        <p:nvPicPr>
          <p:cNvPr id="8" name="Picture 7">
            <a:extLst>
              <a:ext uri="{FF2B5EF4-FFF2-40B4-BE49-F238E27FC236}">
                <a16:creationId xmlns:a16="http://schemas.microsoft.com/office/drawing/2014/main" id="{E9844471-7CA3-0C42-824E-51C1531C9417}"/>
              </a:ext>
            </a:extLst>
          </p:cNvPr>
          <p:cNvPicPr>
            <a:picLocks noChangeAspect="1"/>
          </p:cNvPicPr>
          <p:nvPr/>
        </p:nvPicPr>
        <p:blipFill>
          <a:blip r:embed="rId5"/>
          <a:stretch>
            <a:fillRect/>
          </a:stretch>
        </p:blipFill>
        <p:spPr>
          <a:xfrm>
            <a:off x="6884028" y="1293524"/>
            <a:ext cx="4128658" cy="4020911"/>
          </a:xfrm>
          <a:prstGeom prst="rect">
            <a:avLst/>
          </a:prstGeom>
        </p:spPr>
      </p:pic>
      <p:sp>
        <p:nvSpPr>
          <p:cNvPr id="9" name="TextBox 8">
            <a:extLst>
              <a:ext uri="{FF2B5EF4-FFF2-40B4-BE49-F238E27FC236}">
                <a16:creationId xmlns:a16="http://schemas.microsoft.com/office/drawing/2014/main" id="{BFEA70FA-3197-2747-9F7F-88D7ABBA1DDE}"/>
              </a:ext>
            </a:extLst>
          </p:cNvPr>
          <p:cNvSpPr txBox="1"/>
          <p:nvPr/>
        </p:nvSpPr>
        <p:spPr>
          <a:xfrm>
            <a:off x="6884028" y="5314435"/>
            <a:ext cx="3990850" cy="646331"/>
          </a:xfrm>
          <a:prstGeom prst="rect">
            <a:avLst/>
          </a:prstGeom>
          <a:noFill/>
        </p:spPr>
        <p:txBody>
          <a:bodyPr wrap="square" rtlCol="0">
            <a:spAutoFit/>
          </a:bodyPr>
          <a:lstStyle/>
          <a:p>
            <a:r>
              <a:rPr lang="en-US" dirty="0"/>
              <a:t>Artillery Plotting Graph (APG) still in use in 1975 in 30 RCA(M), Ottawa</a:t>
            </a:r>
          </a:p>
        </p:txBody>
      </p:sp>
      <p:pic>
        <p:nvPicPr>
          <p:cNvPr id="10" name="1,1,s3 APG to AI" descr="1,1,s3 APG to AI">
            <a:hlinkClick r:id="" action="ppaction://media"/>
            <a:extLst>
              <a:ext uri="{FF2B5EF4-FFF2-40B4-BE49-F238E27FC236}">
                <a16:creationId xmlns:a16="http://schemas.microsoft.com/office/drawing/2014/main" id="{8BA48E32-E8F6-8746-88B7-5F6ED2C1D2F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22600" y="5426508"/>
            <a:ext cx="812800" cy="812800"/>
          </a:xfrm>
          <a:prstGeom prst="rect">
            <a:avLst/>
          </a:prstGeom>
        </p:spPr>
      </p:pic>
    </p:spTree>
    <p:extLst>
      <p:ext uri="{BB962C8B-B14F-4D97-AF65-F5344CB8AC3E}">
        <p14:creationId xmlns:p14="http://schemas.microsoft.com/office/powerpoint/2010/main" val="379501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66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205408-A494-5B41-BFD6-3B66D1569AEC}"/>
              </a:ext>
            </a:extLst>
          </p:cNvPr>
          <p:cNvSpPr>
            <a:spLocks noGrp="1"/>
          </p:cNvSpPr>
          <p:nvPr>
            <p:ph type="ctrTitle"/>
          </p:nvPr>
        </p:nvSpPr>
        <p:spPr/>
        <p:txBody>
          <a:bodyPr/>
          <a:lstStyle/>
          <a:p>
            <a:r>
              <a:rPr lang="en-US" dirty="0"/>
              <a:t>Course Overview</a:t>
            </a:r>
          </a:p>
        </p:txBody>
      </p:sp>
      <p:sp>
        <p:nvSpPr>
          <p:cNvPr id="9" name="Subtitle 8">
            <a:extLst>
              <a:ext uri="{FF2B5EF4-FFF2-40B4-BE49-F238E27FC236}">
                <a16:creationId xmlns:a16="http://schemas.microsoft.com/office/drawing/2014/main" id="{25063BC4-8837-0443-8858-CC48A6C7AD32}"/>
              </a:ext>
            </a:extLst>
          </p:cNvPr>
          <p:cNvSpPr>
            <a:spLocks noGrp="1"/>
          </p:cNvSpPr>
          <p:nvPr>
            <p:ph type="subTitle" idx="1"/>
          </p:nvPr>
        </p:nvSpPr>
        <p:spPr/>
        <p:txBody>
          <a:bodyPr/>
          <a:lstStyle/>
          <a:p>
            <a:r>
              <a:rPr lang="en-US" dirty="0"/>
              <a:t>Week 1, Lecture 1</a:t>
            </a:r>
          </a:p>
        </p:txBody>
      </p:sp>
      <p:sp>
        <p:nvSpPr>
          <p:cNvPr id="5" name="Date Placeholder 4">
            <a:extLst>
              <a:ext uri="{FF2B5EF4-FFF2-40B4-BE49-F238E27FC236}">
                <a16:creationId xmlns:a16="http://schemas.microsoft.com/office/drawing/2014/main" id="{52B1B530-AC02-EB42-A629-8E6DE91D76B1}"/>
              </a:ext>
            </a:extLst>
          </p:cNvPr>
          <p:cNvSpPr>
            <a:spLocks noGrp="1"/>
          </p:cNvSpPr>
          <p:nvPr>
            <p:ph type="dt" sz="half" idx="10"/>
          </p:nvPr>
        </p:nvSpPr>
        <p:spPr/>
        <p:txBody>
          <a:bodyPr/>
          <a:lstStyle/>
          <a:p>
            <a:r>
              <a:rPr lang="en-CA"/>
              <a:t>D.Last, RMC</a:t>
            </a:r>
            <a:endParaRPr lang="en-US" dirty="0"/>
          </a:p>
        </p:txBody>
      </p:sp>
      <p:sp>
        <p:nvSpPr>
          <p:cNvPr id="6" name="Footer Placeholder 5">
            <a:extLst>
              <a:ext uri="{FF2B5EF4-FFF2-40B4-BE49-F238E27FC236}">
                <a16:creationId xmlns:a16="http://schemas.microsoft.com/office/drawing/2014/main" id="{B17F1F9C-D333-BD49-91A9-CF728C7ED248}"/>
              </a:ext>
            </a:extLst>
          </p:cNvPr>
          <p:cNvSpPr>
            <a:spLocks noGrp="1"/>
          </p:cNvSpPr>
          <p:nvPr>
            <p:ph type="ftr" sz="quarter" idx="11"/>
          </p:nvPr>
        </p:nvSpPr>
        <p:spPr/>
        <p:txBody>
          <a:bodyPr/>
          <a:lstStyle/>
          <a:p>
            <a:r>
              <a:rPr lang="en-US"/>
              <a:t>POE372/374 Science, tech, society</a:t>
            </a:r>
            <a:endParaRPr lang="en-US" dirty="0"/>
          </a:p>
        </p:txBody>
      </p:sp>
      <p:sp>
        <p:nvSpPr>
          <p:cNvPr id="7" name="Slide Number Placeholder 6">
            <a:extLst>
              <a:ext uri="{FF2B5EF4-FFF2-40B4-BE49-F238E27FC236}">
                <a16:creationId xmlns:a16="http://schemas.microsoft.com/office/drawing/2014/main" id="{882E4210-242B-4A4F-96D9-E3B747C20160}"/>
              </a:ext>
            </a:extLst>
          </p:cNvPr>
          <p:cNvSpPr>
            <a:spLocks noGrp="1"/>
          </p:cNvSpPr>
          <p:nvPr>
            <p:ph type="sldNum" sz="quarter" idx="12"/>
          </p:nvPr>
        </p:nvSpPr>
        <p:spPr/>
        <p:txBody>
          <a:bodyPr/>
          <a:lstStyle/>
          <a:p>
            <a:fld id="{E9671A9D-E10B-0142-8F91-15EB7EF09E35}" type="slidenum">
              <a:rPr lang="en-US" smtClean="0"/>
              <a:t>4</a:t>
            </a:fld>
            <a:endParaRPr lang="en-US"/>
          </a:p>
        </p:txBody>
      </p:sp>
    </p:spTree>
    <p:extLst>
      <p:ext uri="{BB962C8B-B14F-4D97-AF65-F5344CB8AC3E}">
        <p14:creationId xmlns:p14="http://schemas.microsoft.com/office/powerpoint/2010/main" val="2572173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9A970-46FE-C34B-8127-D230A8FA0478}"/>
              </a:ext>
            </a:extLst>
          </p:cNvPr>
          <p:cNvSpPr>
            <a:spLocks noGrp="1"/>
          </p:cNvSpPr>
          <p:nvPr>
            <p:ph type="title"/>
          </p:nvPr>
        </p:nvSpPr>
        <p:spPr/>
        <p:txBody>
          <a:bodyPr/>
          <a:lstStyle/>
          <a:p>
            <a:r>
              <a:rPr lang="en-US" dirty="0"/>
              <a:t>Science and Tech in Social Context</a:t>
            </a:r>
          </a:p>
        </p:txBody>
      </p:sp>
      <p:sp>
        <p:nvSpPr>
          <p:cNvPr id="7" name="Content Placeholder 6">
            <a:extLst>
              <a:ext uri="{FF2B5EF4-FFF2-40B4-BE49-F238E27FC236}">
                <a16:creationId xmlns:a16="http://schemas.microsoft.com/office/drawing/2014/main" id="{324E588B-BFFB-974C-8BED-12844363074B}"/>
              </a:ext>
            </a:extLst>
          </p:cNvPr>
          <p:cNvSpPr>
            <a:spLocks noGrp="1"/>
          </p:cNvSpPr>
          <p:nvPr>
            <p:ph sz="half" idx="1"/>
          </p:nvPr>
        </p:nvSpPr>
        <p:spPr/>
        <p:txBody>
          <a:bodyPr>
            <a:normAutofit fontScale="77500" lnSpcReduction="20000"/>
          </a:bodyPr>
          <a:lstStyle/>
          <a:p>
            <a:pPr marL="0" indent="0">
              <a:buNone/>
            </a:pPr>
            <a:r>
              <a:rPr lang="en-US" dirty="0"/>
              <a:t>POE372 for Engineers</a:t>
            </a:r>
          </a:p>
          <a:p>
            <a:r>
              <a:rPr lang="en-CA" dirty="0"/>
              <a:t>“</a:t>
            </a:r>
            <a:r>
              <a:rPr lang="en-CA" i="1" dirty="0"/>
              <a:t>An ability to analyze social and environmental aspects of engineering activities. Such ability includes an understanding of the interactions that engineering has with the economic, social, health, safety, legal, and cultural aspects of society, the uncertainties in the prediction of such interactions; and the concepts of sustainable design and development and environmental stewardship.” </a:t>
            </a:r>
          </a:p>
          <a:p>
            <a:pPr marL="0" indent="0">
              <a:buNone/>
            </a:pPr>
            <a:r>
              <a:rPr lang="en-CA" dirty="0"/>
              <a:t>Canadian Engineering Accreditation Board, </a:t>
            </a:r>
            <a:r>
              <a:rPr lang="en-CA" i="1" dirty="0"/>
              <a:t>A Guide to Outcomes Based Criteria for Visiting Team Chairs and Program Visitors, </a:t>
            </a:r>
            <a:r>
              <a:rPr lang="en-CA" dirty="0"/>
              <a:t>Version 1.25, March 2015, p. 23. </a:t>
            </a:r>
            <a:endParaRPr lang="en-US" dirty="0"/>
          </a:p>
        </p:txBody>
      </p:sp>
      <p:sp>
        <p:nvSpPr>
          <p:cNvPr id="8" name="Content Placeholder 7">
            <a:extLst>
              <a:ext uri="{FF2B5EF4-FFF2-40B4-BE49-F238E27FC236}">
                <a16:creationId xmlns:a16="http://schemas.microsoft.com/office/drawing/2014/main" id="{0ACA8606-0CC2-E944-80B4-778F57F99454}"/>
              </a:ext>
            </a:extLst>
          </p:cNvPr>
          <p:cNvSpPr>
            <a:spLocks noGrp="1"/>
          </p:cNvSpPr>
          <p:nvPr>
            <p:ph sz="half" idx="2"/>
          </p:nvPr>
        </p:nvSpPr>
        <p:spPr/>
        <p:txBody>
          <a:bodyPr>
            <a:normAutofit fontScale="77500" lnSpcReduction="20000"/>
          </a:bodyPr>
          <a:lstStyle/>
          <a:p>
            <a:pPr marL="0" indent="0">
              <a:buNone/>
            </a:pPr>
            <a:r>
              <a:rPr lang="en-US" dirty="0"/>
              <a:t>POE374 for any student</a:t>
            </a:r>
          </a:p>
          <a:p>
            <a:r>
              <a:rPr lang="en-CA" dirty="0"/>
              <a:t>POE374 fits in the field of public administration or the stream “Canada”.  The three modules of the course address elements of human security, national security, and international security and are suitable as an elective course with military content for students in Military and Strategic Studies. </a:t>
            </a:r>
          </a:p>
          <a:p>
            <a:r>
              <a:rPr lang="en-US" dirty="0"/>
              <a:t>Policy is “what should be done” but it is built on evidence and assumptions about cause and effect: why do these problems exist and what should be done about them?</a:t>
            </a:r>
          </a:p>
        </p:txBody>
      </p:sp>
      <p:sp>
        <p:nvSpPr>
          <p:cNvPr id="4" name="Date Placeholder 3">
            <a:extLst>
              <a:ext uri="{FF2B5EF4-FFF2-40B4-BE49-F238E27FC236}">
                <a16:creationId xmlns:a16="http://schemas.microsoft.com/office/drawing/2014/main" id="{7AB7D02A-FE31-044A-A008-870D0E8CB23B}"/>
              </a:ext>
            </a:extLst>
          </p:cNvPr>
          <p:cNvSpPr>
            <a:spLocks noGrp="1"/>
          </p:cNvSpPr>
          <p:nvPr>
            <p:ph type="dt" sz="half" idx="10"/>
          </p:nvPr>
        </p:nvSpPr>
        <p:spPr/>
        <p:txBody>
          <a:bodyPr/>
          <a:lstStyle/>
          <a:p>
            <a:r>
              <a:rPr lang="en-CA"/>
              <a:t>D.Last, RMC</a:t>
            </a:r>
            <a:endParaRPr lang="en-US" dirty="0"/>
          </a:p>
        </p:txBody>
      </p:sp>
      <p:sp>
        <p:nvSpPr>
          <p:cNvPr id="5" name="Footer Placeholder 4">
            <a:extLst>
              <a:ext uri="{FF2B5EF4-FFF2-40B4-BE49-F238E27FC236}">
                <a16:creationId xmlns:a16="http://schemas.microsoft.com/office/drawing/2014/main" id="{D6EC45E8-27D0-3D48-AF5F-77FB00A57104}"/>
              </a:ext>
            </a:extLst>
          </p:cNvPr>
          <p:cNvSpPr>
            <a:spLocks noGrp="1"/>
          </p:cNvSpPr>
          <p:nvPr>
            <p:ph type="ftr" sz="quarter" idx="11"/>
          </p:nvPr>
        </p:nvSpPr>
        <p:spPr/>
        <p:txBody>
          <a:bodyPr/>
          <a:lstStyle/>
          <a:p>
            <a:r>
              <a:rPr lang="en-US"/>
              <a:t>POE372/374 Science, tech, society</a:t>
            </a:r>
            <a:endParaRPr lang="en-US" dirty="0"/>
          </a:p>
        </p:txBody>
      </p:sp>
      <p:sp>
        <p:nvSpPr>
          <p:cNvPr id="6" name="Slide Number Placeholder 5">
            <a:extLst>
              <a:ext uri="{FF2B5EF4-FFF2-40B4-BE49-F238E27FC236}">
                <a16:creationId xmlns:a16="http://schemas.microsoft.com/office/drawing/2014/main" id="{524F1705-5D84-F24C-B1D5-103B18BE73DF}"/>
              </a:ext>
            </a:extLst>
          </p:cNvPr>
          <p:cNvSpPr>
            <a:spLocks noGrp="1"/>
          </p:cNvSpPr>
          <p:nvPr>
            <p:ph type="sldNum" sz="quarter" idx="12"/>
          </p:nvPr>
        </p:nvSpPr>
        <p:spPr/>
        <p:txBody>
          <a:bodyPr/>
          <a:lstStyle/>
          <a:p>
            <a:fld id="{E9671A9D-E10B-0142-8F91-15EB7EF09E35}" type="slidenum">
              <a:rPr lang="en-US" smtClean="0"/>
              <a:t>5</a:t>
            </a:fld>
            <a:endParaRPr lang="en-US"/>
          </a:p>
        </p:txBody>
      </p:sp>
    </p:spTree>
    <p:extLst>
      <p:ext uri="{BB962C8B-B14F-4D97-AF65-F5344CB8AC3E}">
        <p14:creationId xmlns:p14="http://schemas.microsoft.com/office/powerpoint/2010/main" val="346301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19F263A-5731-E84E-89E5-4D54895DF29C}"/>
              </a:ext>
            </a:extLst>
          </p:cNvPr>
          <p:cNvSpPr>
            <a:spLocks noGrp="1"/>
          </p:cNvSpPr>
          <p:nvPr>
            <p:ph type="title"/>
          </p:nvPr>
        </p:nvSpPr>
        <p:spPr/>
        <p:txBody>
          <a:bodyPr/>
          <a:lstStyle/>
          <a:p>
            <a:r>
              <a:rPr lang="en-CA" dirty="0"/>
              <a:t>Politics, Policy, and Environment</a:t>
            </a:r>
          </a:p>
        </p:txBody>
      </p:sp>
      <p:sp>
        <p:nvSpPr>
          <p:cNvPr id="9" name="Content Placeholder 8">
            <a:extLst>
              <a:ext uri="{FF2B5EF4-FFF2-40B4-BE49-F238E27FC236}">
                <a16:creationId xmlns:a16="http://schemas.microsoft.com/office/drawing/2014/main" id="{9F317629-79D1-694B-85D7-34A112DA0892}"/>
              </a:ext>
            </a:extLst>
          </p:cNvPr>
          <p:cNvSpPr>
            <a:spLocks noGrp="1"/>
          </p:cNvSpPr>
          <p:nvPr>
            <p:ph idx="1"/>
          </p:nvPr>
        </p:nvSpPr>
        <p:spPr/>
        <p:txBody>
          <a:bodyPr/>
          <a:lstStyle/>
          <a:p>
            <a:r>
              <a:rPr lang="en-CA" dirty="0"/>
              <a:t>The unifying theme of the course is way in which science and technology interact with politics, society, and the environment</a:t>
            </a:r>
          </a:p>
          <a:p>
            <a:r>
              <a:rPr lang="en-CA" dirty="0"/>
              <a:t>We are exploring political, economic, and social systems</a:t>
            </a:r>
          </a:p>
          <a:p>
            <a:r>
              <a:rPr lang="en-CA" dirty="0"/>
              <a:t>Politics is about power, economics is about livelihoods, and social systems are about how people live together (we’ll look at definitions more closely)</a:t>
            </a:r>
          </a:p>
          <a:p>
            <a:r>
              <a:rPr lang="en-CA" dirty="0"/>
              <a:t>We can’t understand any of these systems in isolation, so each of the modules tries to take a holistic perspective with a different aspect in the foreground </a:t>
            </a:r>
          </a:p>
        </p:txBody>
      </p:sp>
      <p:sp>
        <p:nvSpPr>
          <p:cNvPr id="5" name="Date Placeholder 4">
            <a:extLst>
              <a:ext uri="{FF2B5EF4-FFF2-40B4-BE49-F238E27FC236}">
                <a16:creationId xmlns:a16="http://schemas.microsoft.com/office/drawing/2014/main" id="{7E2BB41F-0EF8-1B43-8BDB-FFBAC209E83C}"/>
              </a:ext>
            </a:extLst>
          </p:cNvPr>
          <p:cNvSpPr>
            <a:spLocks noGrp="1"/>
          </p:cNvSpPr>
          <p:nvPr>
            <p:ph type="dt" sz="half" idx="10"/>
          </p:nvPr>
        </p:nvSpPr>
        <p:spPr/>
        <p:txBody>
          <a:bodyPr/>
          <a:lstStyle/>
          <a:p>
            <a:r>
              <a:rPr lang="en-CA"/>
              <a:t>D.Last, RMC</a:t>
            </a:r>
            <a:endParaRPr lang="en-US" dirty="0"/>
          </a:p>
        </p:txBody>
      </p:sp>
      <p:sp>
        <p:nvSpPr>
          <p:cNvPr id="6" name="Footer Placeholder 5">
            <a:extLst>
              <a:ext uri="{FF2B5EF4-FFF2-40B4-BE49-F238E27FC236}">
                <a16:creationId xmlns:a16="http://schemas.microsoft.com/office/drawing/2014/main" id="{F383FCA8-847E-7645-A371-797E451F9BE0}"/>
              </a:ext>
            </a:extLst>
          </p:cNvPr>
          <p:cNvSpPr>
            <a:spLocks noGrp="1"/>
          </p:cNvSpPr>
          <p:nvPr>
            <p:ph type="ftr" sz="quarter" idx="11"/>
          </p:nvPr>
        </p:nvSpPr>
        <p:spPr/>
        <p:txBody>
          <a:bodyPr/>
          <a:lstStyle/>
          <a:p>
            <a:r>
              <a:rPr lang="en-US"/>
              <a:t>POE372/374 Science, tech, society</a:t>
            </a:r>
            <a:endParaRPr lang="en-US" dirty="0"/>
          </a:p>
        </p:txBody>
      </p:sp>
      <p:sp>
        <p:nvSpPr>
          <p:cNvPr id="7" name="Slide Number Placeholder 6">
            <a:extLst>
              <a:ext uri="{FF2B5EF4-FFF2-40B4-BE49-F238E27FC236}">
                <a16:creationId xmlns:a16="http://schemas.microsoft.com/office/drawing/2014/main" id="{7FE0B94F-9F75-144A-969E-555867424045}"/>
              </a:ext>
            </a:extLst>
          </p:cNvPr>
          <p:cNvSpPr>
            <a:spLocks noGrp="1"/>
          </p:cNvSpPr>
          <p:nvPr>
            <p:ph type="sldNum" sz="quarter" idx="12"/>
          </p:nvPr>
        </p:nvSpPr>
        <p:spPr/>
        <p:txBody>
          <a:bodyPr/>
          <a:lstStyle/>
          <a:p>
            <a:fld id="{E9671A9D-E10B-0142-8F91-15EB7EF09E35}" type="slidenum">
              <a:rPr lang="en-US" smtClean="0"/>
              <a:t>6</a:t>
            </a:fld>
            <a:endParaRPr lang="en-US"/>
          </a:p>
        </p:txBody>
      </p:sp>
    </p:spTree>
    <p:extLst>
      <p:ext uri="{BB962C8B-B14F-4D97-AF65-F5344CB8AC3E}">
        <p14:creationId xmlns:p14="http://schemas.microsoft.com/office/powerpoint/2010/main" val="3531710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1BB1E-392A-6D41-9F78-34B21CE60BC3}"/>
              </a:ext>
            </a:extLst>
          </p:cNvPr>
          <p:cNvSpPr>
            <a:spLocks noGrp="1"/>
          </p:cNvSpPr>
          <p:nvPr>
            <p:ph type="title"/>
          </p:nvPr>
        </p:nvSpPr>
        <p:spPr/>
        <p:txBody>
          <a:bodyPr/>
          <a:lstStyle/>
          <a:p>
            <a:r>
              <a:rPr lang="en-CA" dirty="0"/>
              <a:t>What’s in the foreground?</a:t>
            </a:r>
          </a:p>
        </p:txBody>
      </p:sp>
      <p:sp>
        <p:nvSpPr>
          <p:cNvPr id="3" name="Content Placeholder 2">
            <a:extLst>
              <a:ext uri="{FF2B5EF4-FFF2-40B4-BE49-F238E27FC236}">
                <a16:creationId xmlns:a16="http://schemas.microsoft.com/office/drawing/2014/main" id="{99806D75-1A38-2642-AB7F-9A3BA0A6493D}"/>
              </a:ext>
            </a:extLst>
          </p:cNvPr>
          <p:cNvSpPr>
            <a:spLocks noGrp="1"/>
          </p:cNvSpPr>
          <p:nvPr>
            <p:ph idx="1"/>
          </p:nvPr>
        </p:nvSpPr>
        <p:spPr/>
        <p:txBody>
          <a:bodyPr>
            <a:normAutofit lnSpcReduction="10000"/>
          </a:bodyPr>
          <a:lstStyle/>
          <a:p>
            <a:r>
              <a:rPr lang="en-CA" sz="2400" dirty="0"/>
              <a:t>Module 1: politics and policy are in the foreground. Politics is the process of deciding who gets what, when, and how (</a:t>
            </a:r>
            <a:r>
              <a:rPr lang="en-CA" sz="2400" dirty="0" err="1"/>
              <a:t>Lasswell</a:t>
            </a:r>
            <a:r>
              <a:rPr lang="en-CA" sz="2400" dirty="0"/>
              <a:t>, 1936) and policy represents decisions about what is to be done. How do governments make policy about science and technology, and what are the relative merits of planning and free markets for generating innovation. These themes recur.</a:t>
            </a:r>
          </a:p>
          <a:p>
            <a:r>
              <a:rPr lang="en-CA" sz="2400" dirty="0"/>
              <a:t>Module 2: the economy and the environment are in the foreground. We focus on growth, systems characteristics, and policies for resilience and change.</a:t>
            </a:r>
          </a:p>
          <a:p>
            <a:r>
              <a:rPr lang="en-CA" sz="2400" dirty="0"/>
              <a:t>Module 3: society and employment are in the foreground. Technology impacts employment and questions of markets and innovation recur.</a:t>
            </a:r>
          </a:p>
          <a:p>
            <a:r>
              <a:rPr lang="en-CA" sz="2400" dirty="0"/>
              <a:t>Module 4: we put defence technology in the foreground and look Canadian practices of procurement and industrial development. This brings us back to politics and policies discussed in Module 1. </a:t>
            </a:r>
          </a:p>
        </p:txBody>
      </p:sp>
      <p:sp>
        <p:nvSpPr>
          <p:cNvPr id="4" name="Date Placeholder 3">
            <a:extLst>
              <a:ext uri="{FF2B5EF4-FFF2-40B4-BE49-F238E27FC236}">
                <a16:creationId xmlns:a16="http://schemas.microsoft.com/office/drawing/2014/main" id="{541B3419-5843-BF49-BBCE-EE15B5069AC0}"/>
              </a:ext>
            </a:extLst>
          </p:cNvPr>
          <p:cNvSpPr>
            <a:spLocks noGrp="1"/>
          </p:cNvSpPr>
          <p:nvPr>
            <p:ph type="dt" sz="half" idx="10"/>
          </p:nvPr>
        </p:nvSpPr>
        <p:spPr/>
        <p:txBody>
          <a:bodyPr/>
          <a:lstStyle/>
          <a:p>
            <a:r>
              <a:rPr lang="en-CA"/>
              <a:t>D.Last, RMC</a:t>
            </a:r>
            <a:endParaRPr lang="en-US" dirty="0"/>
          </a:p>
        </p:txBody>
      </p:sp>
      <p:sp>
        <p:nvSpPr>
          <p:cNvPr id="5" name="Footer Placeholder 4">
            <a:extLst>
              <a:ext uri="{FF2B5EF4-FFF2-40B4-BE49-F238E27FC236}">
                <a16:creationId xmlns:a16="http://schemas.microsoft.com/office/drawing/2014/main" id="{6C0E09CA-DDE0-CF44-A7C3-C4BF82381912}"/>
              </a:ext>
            </a:extLst>
          </p:cNvPr>
          <p:cNvSpPr>
            <a:spLocks noGrp="1"/>
          </p:cNvSpPr>
          <p:nvPr>
            <p:ph type="ftr" sz="quarter" idx="11"/>
          </p:nvPr>
        </p:nvSpPr>
        <p:spPr/>
        <p:txBody>
          <a:bodyPr/>
          <a:lstStyle/>
          <a:p>
            <a:r>
              <a:rPr lang="en-US"/>
              <a:t>POE372/374 Science, tech, society</a:t>
            </a:r>
            <a:endParaRPr lang="en-US" dirty="0"/>
          </a:p>
        </p:txBody>
      </p:sp>
      <p:sp>
        <p:nvSpPr>
          <p:cNvPr id="6" name="Slide Number Placeholder 5">
            <a:extLst>
              <a:ext uri="{FF2B5EF4-FFF2-40B4-BE49-F238E27FC236}">
                <a16:creationId xmlns:a16="http://schemas.microsoft.com/office/drawing/2014/main" id="{693D949B-0617-4044-AF00-1C611DC896D1}"/>
              </a:ext>
            </a:extLst>
          </p:cNvPr>
          <p:cNvSpPr>
            <a:spLocks noGrp="1"/>
          </p:cNvSpPr>
          <p:nvPr>
            <p:ph type="sldNum" sz="quarter" idx="12"/>
          </p:nvPr>
        </p:nvSpPr>
        <p:spPr/>
        <p:txBody>
          <a:bodyPr/>
          <a:lstStyle/>
          <a:p>
            <a:fld id="{E9671A9D-E10B-0142-8F91-15EB7EF09E35}" type="slidenum">
              <a:rPr lang="en-US" smtClean="0"/>
              <a:t>7</a:t>
            </a:fld>
            <a:endParaRPr lang="en-US"/>
          </a:p>
        </p:txBody>
      </p:sp>
    </p:spTree>
    <p:extLst>
      <p:ext uri="{BB962C8B-B14F-4D97-AF65-F5344CB8AC3E}">
        <p14:creationId xmlns:p14="http://schemas.microsoft.com/office/powerpoint/2010/main" val="218951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F3D3-E935-9240-8925-7BF575328267}"/>
              </a:ext>
            </a:extLst>
          </p:cNvPr>
          <p:cNvSpPr>
            <a:spLocks noGrp="1"/>
          </p:cNvSpPr>
          <p:nvPr>
            <p:ph type="title"/>
          </p:nvPr>
        </p:nvSpPr>
        <p:spPr/>
        <p:txBody>
          <a:bodyPr/>
          <a:lstStyle/>
          <a:p>
            <a:r>
              <a:rPr lang="en-US" dirty="0"/>
              <a:t>Module 1: Models and Tools</a:t>
            </a:r>
          </a:p>
        </p:txBody>
      </p:sp>
      <p:sp>
        <p:nvSpPr>
          <p:cNvPr id="3" name="Content Placeholder 2">
            <a:extLst>
              <a:ext uri="{FF2B5EF4-FFF2-40B4-BE49-F238E27FC236}">
                <a16:creationId xmlns:a16="http://schemas.microsoft.com/office/drawing/2014/main" id="{AC8F3083-F1F6-5E4D-99F1-81F3DA2F4752}"/>
              </a:ext>
            </a:extLst>
          </p:cNvPr>
          <p:cNvSpPr>
            <a:spLocks noGrp="1"/>
          </p:cNvSpPr>
          <p:nvPr>
            <p:ph idx="1"/>
          </p:nvPr>
        </p:nvSpPr>
        <p:spPr>
          <a:xfrm>
            <a:off x="838200" y="1089818"/>
            <a:ext cx="10515600" cy="5087145"/>
          </a:xfrm>
        </p:spPr>
        <p:txBody>
          <a:bodyPr>
            <a:normAutofit fontScale="85000" lnSpcReduction="20000"/>
          </a:bodyPr>
          <a:lstStyle/>
          <a:p>
            <a:pPr marL="514350" indent="-514350">
              <a:buFont typeface="+mj-lt"/>
              <a:buAutoNum type="arabicPeriod"/>
            </a:pPr>
            <a:endParaRPr lang="en-US" dirty="0"/>
          </a:p>
          <a:p>
            <a:pPr marL="0" indent="0">
              <a:buNone/>
            </a:pPr>
            <a:r>
              <a:rPr lang="en-US" dirty="0"/>
              <a:t>Week 2 - Policy</a:t>
            </a:r>
          </a:p>
          <a:p>
            <a:pPr marL="514350" indent="-514350">
              <a:buFont typeface="+mj-lt"/>
              <a:buAutoNum type="arabicPeriod"/>
            </a:pPr>
            <a:r>
              <a:rPr lang="en-US" dirty="0"/>
              <a:t>How governments make decisions about science and technology: committees, courtiers, and bureaucracies (C.P. Snow) and all you really need to know summarized in five diagrams</a:t>
            </a:r>
          </a:p>
          <a:p>
            <a:pPr marL="514350" indent="-514350">
              <a:buFont typeface="+mj-lt"/>
              <a:buAutoNum type="arabicPeriod"/>
            </a:pPr>
            <a:r>
              <a:rPr lang="en-US" dirty="0"/>
              <a:t>What is Evidence-based policy, and how do we approach it realistically? (R. Pawson) </a:t>
            </a:r>
          </a:p>
          <a:p>
            <a:pPr marL="0" indent="0">
              <a:buNone/>
            </a:pPr>
            <a:r>
              <a:rPr lang="en-US" dirty="0"/>
              <a:t>Week 3 – Innovation I</a:t>
            </a:r>
          </a:p>
          <a:p>
            <a:pPr marL="514350" indent="-514350">
              <a:buFont typeface="+mj-lt"/>
              <a:buAutoNum type="arabicPeriod"/>
            </a:pPr>
            <a:r>
              <a:rPr lang="en-US" dirty="0"/>
              <a:t>What are the relative strengths of government plans and free markets as ways to advance science and technology?</a:t>
            </a:r>
          </a:p>
          <a:p>
            <a:pPr marL="514350" indent="-514350">
              <a:buFont typeface="+mj-lt"/>
              <a:buAutoNum type="arabicPeriod"/>
            </a:pPr>
            <a:r>
              <a:rPr lang="en-US" dirty="0"/>
              <a:t>Canada’s innovation strategy: asleep at the switch?</a:t>
            </a:r>
          </a:p>
          <a:p>
            <a:pPr marL="0" indent="0">
              <a:buNone/>
            </a:pPr>
            <a:r>
              <a:rPr lang="en-US" dirty="0"/>
              <a:t>Week 4 – Markets </a:t>
            </a:r>
          </a:p>
          <a:p>
            <a:pPr marL="514350" indent="-514350">
              <a:buFont typeface="+mj-lt"/>
              <a:buAutoNum type="arabicPeriod"/>
            </a:pPr>
            <a:r>
              <a:rPr lang="en-US" dirty="0"/>
              <a:t>Ottawa’s policy ‘marketplace’ and how decisions are made</a:t>
            </a:r>
          </a:p>
          <a:p>
            <a:pPr marL="514350" indent="-514350">
              <a:buFont typeface="+mj-lt"/>
              <a:buAutoNum type="arabicPeriod"/>
            </a:pPr>
            <a:r>
              <a:rPr lang="en-US" dirty="0"/>
              <a:t>How policies are influenced</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Date Placeholder 3">
            <a:extLst>
              <a:ext uri="{FF2B5EF4-FFF2-40B4-BE49-F238E27FC236}">
                <a16:creationId xmlns:a16="http://schemas.microsoft.com/office/drawing/2014/main" id="{562538CF-C17C-7B45-A50A-20ABC468E7CA}"/>
              </a:ext>
            </a:extLst>
          </p:cNvPr>
          <p:cNvSpPr>
            <a:spLocks noGrp="1"/>
          </p:cNvSpPr>
          <p:nvPr>
            <p:ph type="dt" sz="half" idx="10"/>
          </p:nvPr>
        </p:nvSpPr>
        <p:spPr/>
        <p:txBody>
          <a:bodyPr/>
          <a:lstStyle/>
          <a:p>
            <a:r>
              <a:rPr lang="en-CA"/>
              <a:t>D.Last, RMC</a:t>
            </a:r>
            <a:endParaRPr lang="en-US" dirty="0"/>
          </a:p>
        </p:txBody>
      </p:sp>
      <p:sp>
        <p:nvSpPr>
          <p:cNvPr id="5" name="Footer Placeholder 4">
            <a:extLst>
              <a:ext uri="{FF2B5EF4-FFF2-40B4-BE49-F238E27FC236}">
                <a16:creationId xmlns:a16="http://schemas.microsoft.com/office/drawing/2014/main" id="{B28C67D9-D634-E741-8E8A-E2D2AD42FA2E}"/>
              </a:ext>
            </a:extLst>
          </p:cNvPr>
          <p:cNvSpPr>
            <a:spLocks noGrp="1"/>
          </p:cNvSpPr>
          <p:nvPr>
            <p:ph type="ftr" sz="quarter" idx="11"/>
          </p:nvPr>
        </p:nvSpPr>
        <p:spPr/>
        <p:txBody>
          <a:bodyPr/>
          <a:lstStyle/>
          <a:p>
            <a:r>
              <a:rPr lang="en-US"/>
              <a:t>POE372/374 Science, tech, society</a:t>
            </a:r>
            <a:endParaRPr lang="en-US" dirty="0"/>
          </a:p>
        </p:txBody>
      </p:sp>
      <p:sp>
        <p:nvSpPr>
          <p:cNvPr id="6" name="Slide Number Placeholder 5">
            <a:extLst>
              <a:ext uri="{FF2B5EF4-FFF2-40B4-BE49-F238E27FC236}">
                <a16:creationId xmlns:a16="http://schemas.microsoft.com/office/drawing/2014/main" id="{E9C3B7E2-2C26-0542-B8A9-40F7955A1666}"/>
              </a:ext>
            </a:extLst>
          </p:cNvPr>
          <p:cNvSpPr>
            <a:spLocks noGrp="1"/>
          </p:cNvSpPr>
          <p:nvPr>
            <p:ph type="sldNum" sz="quarter" idx="12"/>
          </p:nvPr>
        </p:nvSpPr>
        <p:spPr/>
        <p:txBody>
          <a:bodyPr/>
          <a:lstStyle/>
          <a:p>
            <a:fld id="{E9671A9D-E10B-0142-8F91-15EB7EF09E35}" type="slidenum">
              <a:rPr lang="en-US" smtClean="0"/>
              <a:t>8</a:t>
            </a:fld>
            <a:endParaRPr lang="en-US"/>
          </a:p>
        </p:txBody>
      </p:sp>
    </p:spTree>
    <p:extLst>
      <p:ext uri="{BB962C8B-B14F-4D97-AF65-F5344CB8AC3E}">
        <p14:creationId xmlns:p14="http://schemas.microsoft.com/office/powerpoint/2010/main" val="439806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49E3-4DD8-3743-8D8A-BAC8F36F2B62}"/>
              </a:ext>
            </a:extLst>
          </p:cNvPr>
          <p:cNvSpPr>
            <a:spLocks noGrp="1"/>
          </p:cNvSpPr>
          <p:nvPr>
            <p:ph type="title"/>
          </p:nvPr>
        </p:nvSpPr>
        <p:spPr/>
        <p:txBody>
          <a:bodyPr/>
          <a:lstStyle/>
          <a:p>
            <a:r>
              <a:rPr lang="en-US" dirty="0"/>
              <a:t>Module 1 seminars</a:t>
            </a:r>
          </a:p>
        </p:txBody>
      </p:sp>
      <p:sp>
        <p:nvSpPr>
          <p:cNvPr id="3" name="Content Placeholder 2">
            <a:extLst>
              <a:ext uri="{FF2B5EF4-FFF2-40B4-BE49-F238E27FC236}">
                <a16:creationId xmlns:a16="http://schemas.microsoft.com/office/drawing/2014/main" id="{D9A9F87D-22A8-9346-AF8D-0E8DF49AC21E}"/>
              </a:ext>
            </a:extLst>
          </p:cNvPr>
          <p:cNvSpPr>
            <a:spLocks noGrp="1"/>
          </p:cNvSpPr>
          <p:nvPr>
            <p:ph idx="1"/>
          </p:nvPr>
        </p:nvSpPr>
        <p:spPr/>
        <p:txBody>
          <a:bodyPr/>
          <a:lstStyle/>
          <a:p>
            <a:pPr marL="0" indent="0">
              <a:buNone/>
            </a:pPr>
            <a:r>
              <a:rPr lang="en-US" dirty="0"/>
              <a:t>Seminars are the third period each week. They are mandatory for students in POE374, but optional for students in POE372. </a:t>
            </a:r>
          </a:p>
          <a:p>
            <a:pPr marL="0" indent="0">
              <a:buNone/>
            </a:pPr>
            <a:r>
              <a:rPr lang="en-US" dirty="0"/>
              <a:t>Week 2: How is science policy made in Canada?</a:t>
            </a:r>
          </a:p>
          <a:p>
            <a:pPr marL="0" indent="0">
              <a:buNone/>
            </a:pPr>
            <a:r>
              <a:rPr lang="en-US" dirty="0"/>
              <a:t>Week 3: What do we need to know to understand an evaluate an innovation policy?</a:t>
            </a:r>
          </a:p>
          <a:p>
            <a:pPr marL="0" indent="0">
              <a:buNone/>
            </a:pPr>
            <a:r>
              <a:rPr lang="en-US" dirty="0"/>
              <a:t>Week 4: Questions for lobbyists and influencers in Ottawa.</a:t>
            </a:r>
          </a:p>
          <a:p>
            <a:pPr marL="514350" indent="-514350">
              <a:buFont typeface="+mj-lt"/>
              <a:buAutoNum type="arabicPeriod"/>
            </a:pPr>
            <a:endParaRPr lang="en-US" dirty="0"/>
          </a:p>
        </p:txBody>
      </p:sp>
      <p:sp>
        <p:nvSpPr>
          <p:cNvPr id="4" name="Date Placeholder 3">
            <a:extLst>
              <a:ext uri="{FF2B5EF4-FFF2-40B4-BE49-F238E27FC236}">
                <a16:creationId xmlns:a16="http://schemas.microsoft.com/office/drawing/2014/main" id="{BD5EFB39-D0C1-D64E-8A5A-CAB25DDB51A8}"/>
              </a:ext>
            </a:extLst>
          </p:cNvPr>
          <p:cNvSpPr>
            <a:spLocks noGrp="1"/>
          </p:cNvSpPr>
          <p:nvPr>
            <p:ph type="dt" sz="half" idx="10"/>
          </p:nvPr>
        </p:nvSpPr>
        <p:spPr/>
        <p:txBody>
          <a:bodyPr/>
          <a:lstStyle/>
          <a:p>
            <a:r>
              <a:rPr lang="en-CA"/>
              <a:t>D.Last, RMC</a:t>
            </a:r>
            <a:endParaRPr lang="en-US" dirty="0"/>
          </a:p>
        </p:txBody>
      </p:sp>
      <p:sp>
        <p:nvSpPr>
          <p:cNvPr id="5" name="Footer Placeholder 4">
            <a:extLst>
              <a:ext uri="{FF2B5EF4-FFF2-40B4-BE49-F238E27FC236}">
                <a16:creationId xmlns:a16="http://schemas.microsoft.com/office/drawing/2014/main" id="{A470386A-F183-8343-9C59-1B3067AB0B16}"/>
              </a:ext>
            </a:extLst>
          </p:cNvPr>
          <p:cNvSpPr>
            <a:spLocks noGrp="1"/>
          </p:cNvSpPr>
          <p:nvPr>
            <p:ph type="ftr" sz="quarter" idx="11"/>
          </p:nvPr>
        </p:nvSpPr>
        <p:spPr/>
        <p:txBody>
          <a:bodyPr/>
          <a:lstStyle/>
          <a:p>
            <a:r>
              <a:rPr lang="en-US"/>
              <a:t>POE372/374 Science, tech, society</a:t>
            </a:r>
            <a:endParaRPr lang="en-US" dirty="0"/>
          </a:p>
        </p:txBody>
      </p:sp>
      <p:sp>
        <p:nvSpPr>
          <p:cNvPr id="6" name="Slide Number Placeholder 5">
            <a:extLst>
              <a:ext uri="{FF2B5EF4-FFF2-40B4-BE49-F238E27FC236}">
                <a16:creationId xmlns:a16="http://schemas.microsoft.com/office/drawing/2014/main" id="{0F82AF74-51C3-9047-869D-B761A1EFE393}"/>
              </a:ext>
            </a:extLst>
          </p:cNvPr>
          <p:cNvSpPr>
            <a:spLocks noGrp="1"/>
          </p:cNvSpPr>
          <p:nvPr>
            <p:ph type="sldNum" sz="quarter" idx="12"/>
          </p:nvPr>
        </p:nvSpPr>
        <p:spPr/>
        <p:txBody>
          <a:bodyPr/>
          <a:lstStyle/>
          <a:p>
            <a:fld id="{E9671A9D-E10B-0142-8F91-15EB7EF09E35}" type="slidenum">
              <a:rPr lang="en-US" smtClean="0"/>
              <a:t>9</a:t>
            </a:fld>
            <a:endParaRPr lang="en-US"/>
          </a:p>
        </p:txBody>
      </p:sp>
    </p:spTree>
    <p:extLst>
      <p:ext uri="{BB962C8B-B14F-4D97-AF65-F5344CB8AC3E}">
        <p14:creationId xmlns:p14="http://schemas.microsoft.com/office/powerpoint/2010/main" val="38633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1807</Words>
  <Application>Microsoft Macintosh PowerPoint</Application>
  <PresentationFormat>Widescreen</PresentationFormat>
  <Paragraphs>167</Paragraphs>
  <Slides>17</Slides>
  <Notes>3</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Foundations, Models and Tools</vt:lpstr>
      <vt:lpstr>Outline – Week 1</vt:lpstr>
      <vt:lpstr>From APGs to Autonomous UAVs and AI</vt:lpstr>
      <vt:lpstr>Course Overview</vt:lpstr>
      <vt:lpstr>Science and Tech in Social Context</vt:lpstr>
      <vt:lpstr>Politics, Policy, and Environment</vt:lpstr>
      <vt:lpstr>What’s in the foreground?</vt:lpstr>
      <vt:lpstr>Module 1: Models and Tools</vt:lpstr>
      <vt:lpstr>Module 1 seminars</vt:lpstr>
      <vt:lpstr>Module 2: Environment and Growth</vt:lpstr>
      <vt:lpstr>Module 2 Seminars</vt:lpstr>
      <vt:lpstr>Module 3: Society and Employment</vt:lpstr>
      <vt:lpstr>Module 3 Seminars</vt:lpstr>
      <vt:lpstr>Module 4: Defence and Procurement</vt:lpstr>
      <vt:lpstr>Module 4 Seminars</vt:lpstr>
      <vt:lpstr>Recurring themes</vt:lpstr>
      <vt:lpstr>Conclusion – an interconnected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Murray Last</dc:creator>
  <cp:lastModifiedBy>David Murray Last</cp:lastModifiedBy>
  <cp:revision>41</cp:revision>
  <dcterms:created xsi:type="dcterms:W3CDTF">2020-07-12T17:21:22Z</dcterms:created>
  <dcterms:modified xsi:type="dcterms:W3CDTF">2020-08-10T16:26:23Z</dcterms:modified>
</cp:coreProperties>
</file>