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48" r:id="rId1"/>
  </p:sldMasterIdLst>
  <p:notesMasterIdLst>
    <p:notesMasterId r:id="rId17"/>
  </p:notesMasterIdLst>
  <p:sldIdLst>
    <p:sldId id="260" r:id="rId2"/>
    <p:sldId id="281" r:id="rId3"/>
    <p:sldId id="275" r:id="rId4"/>
    <p:sldId id="273" r:id="rId5"/>
    <p:sldId id="274" r:id="rId6"/>
    <p:sldId id="282" r:id="rId7"/>
    <p:sldId id="276" r:id="rId8"/>
    <p:sldId id="277" r:id="rId9"/>
    <p:sldId id="278" r:id="rId10"/>
    <p:sldId id="279" r:id="rId11"/>
    <p:sldId id="285" r:id="rId12"/>
    <p:sldId id="280" r:id="rId13"/>
    <p:sldId id="287" r:id="rId14"/>
    <p:sldId id="286" r:id="rId15"/>
    <p:sldId id="283" r:id="rId1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5B6782"/>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33674"/>
    <p:restoredTop sz="73455"/>
  </p:normalViewPr>
  <p:slideViewPr>
    <p:cSldViewPr snapToGrid="0" snapToObjects="1">
      <p:cViewPr varScale="1">
        <p:scale>
          <a:sx n="70" d="100"/>
          <a:sy n="70" d="100"/>
        </p:scale>
        <p:origin x="192" y="59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C3A17DA-2DDB-4747-957E-7B7F9D475A01}" type="datetimeFigureOut">
              <a:rPr lang="en-US" smtClean="0"/>
              <a:t>8/9/20</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9084981-7D73-2749-AE04-ED5F71976E3C}" type="slidenum">
              <a:rPr lang="en-US" smtClean="0"/>
              <a:t>‹#›</a:t>
            </a:fld>
            <a:endParaRPr lang="en-US"/>
          </a:p>
        </p:txBody>
      </p:sp>
    </p:spTree>
    <p:extLst>
      <p:ext uri="{BB962C8B-B14F-4D97-AF65-F5344CB8AC3E}">
        <p14:creationId xmlns:p14="http://schemas.microsoft.com/office/powerpoint/2010/main" val="394822769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065E940D-19D7-504B-970A-82B402C000BB}"/>
              </a:ext>
            </a:extLst>
          </p:cNvPr>
          <p:cNvSpPr/>
          <p:nvPr userDrawn="1"/>
        </p:nvSpPr>
        <p:spPr>
          <a:xfrm>
            <a:off x="-114300" y="6215063"/>
            <a:ext cx="12430125" cy="757237"/>
          </a:xfrm>
          <a:prstGeom prst="rect">
            <a:avLst/>
          </a:prstGeom>
          <a:solidFill>
            <a:schemeClr val="bg2">
              <a:alpha val="78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1F25B43A-FC13-2143-B495-A2C3A102F25C}"/>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88A74823-A6ED-8E47-B764-BF539EB7D02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ECDDBAC0-68F8-A644-AEC0-E0BC214B2CB5}"/>
              </a:ext>
            </a:extLst>
          </p:cNvPr>
          <p:cNvSpPr>
            <a:spLocks noGrp="1"/>
          </p:cNvSpPr>
          <p:nvPr>
            <p:ph type="dt" sz="half" idx="10"/>
          </p:nvPr>
        </p:nvSpPr>
        <p:spPr/>
        <p:txBody>
          <a:bodyPr/>
          <a:lstStyle/>
          <a:p>
            <a:r>
              <a:rPr lang="en-CA"/>
              <a:t>D.Last, RMC</a:t>
            </a:r>
            <a:endParaRPr lang="en-US" dirty="0"/>
          </a:p>
        </p:txBody>
      </p:sp>
      <p:sp>
        <p:nvSpPr>
          <p:cNvPr id="5" name="Footer Placeholder 4">
            <a:extLst>
              <a:ext uri="{FF2B5EF4-FFF2-40B4-BE49-F238E27FC236}">
                <a16:creationId xmlns:a16="http://schemas.microsoft.com/office/drawing/2014/main" id="{13F0C49C-8C9E-7549-8161-E8444AC624BC}"/>
              </a:ext>
            </a:extLst>
          </p:cNvPr>
          <p:cNvSpPr>
            <a:spLocks noGrp="1"/>
          </p:cNvSpPr>
          <p:nvPr>
            <p:ph type="ftr" sz="quarter" idx="11"/>
          </p:nvPr>
        </p:nvSpPr>
        <p:spPr/>
        <p:txBody>
          <a:bodyPr/>
          <a:lstStyle/>
          <a:p>
            <a:r>
              <a:rPr lang="en-US" dirty="0"/>
              <a:t>POE372/374 Science, tech, society</a:t>
            </a:r>
          </a:p>
        </p:txBody>
      </p:sp>
      <p:sp>
        <p:nvSpPr>
          <p:cNvPr id="6" name="Slide Number Placeholder 5">
            <a:extLst>
              <a:ext uri="{FF2B5EF4-FFF2-40B4-BE49-F238E27FC236}">
                <a16:creationId xmlns:a16="http://schemas.microsoft.com/office/drawing/2014/main" id="{D8BF40A8-1BFC-BC46-850E-953B26890AA6}"/>
              </a:ext>
            </a:extLst>
          </p:cNvPr>
          <p:cNvSpPr>
            <a:spLocks noGrp="1"/>
          </p:cNvSpPr>
          <p:nvPr>
            <p:ph type="sldNum" sz="quarter" idx="12"/>
          </p:nvPr>
        </p:nvSpPr>
        <p:spPr/>
        <p:txBody>
          <a:bodyPr/>
          <a:lstStyle/>
          <a:p>
            <a:fld id="{E9671A9D-E10B-0142-8F91-15EB7EF09E35}" type="slidenum">
              <a:rPr lang="en-US" smtClean="0"/>
              <a:t>‹#›</a:t>
            </a:fld>
            <a:endParaRPr lang="en-US"/>
          </a:p>
        </p:txBody>
      </p:sp>
    </p:spTree>
    <p:extLst>
      <p:ext uri="{BB962C8B-B14F-4D97-AF65-F5344CB8AC3E}">
        <p14:creationId xmlns:p14="http://schemas.microsoft.com/office/powerpoint/2010/main" val="283150332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442D90-7AFC-A44F-BF48-2F288AE6487A}"/>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826E1216-BBE4-0346-AD3C-18DBCD5C02FF}"/>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C4548CF-CB78-FB44-B720-11D95F630B72}"/>
              </a:ext>
            </a:extLst>
          </p:cNvPr>
          <p:cNvSpPr>
            <a:spLocks noGrp="1"/>
          </p:cNvSpPr>
          <p:nvPr>
            <p:ph type="dt" sz="half" idx="10"/>
          </p:nvPr>
        </p:nvSpPr>
        <p:spPr/>
        <p:txBody>
          <a:bodyPr/>
          <a:lstStyle/>
          <a:p>
            <a:r>
              <a:rPr lang="en-CA"/>
              <a:t>D.Last, RMC</a:t>
            </a:r>
            <a:endParaRPr lang="en-US"/>
          </a:p>
        </p:txBody>
      </p:sp>
      <p:sp>
        <p:nvSpPr>
          <p:cNvPr id="5" name="Footer Placeholder 4">
            <a:extLst>
              <a:ext uri="{FF2B5EF4-FFF2-40B4-BE49-F238E27FC236}">
                <a16:creationId xmlns:a16="http://schemas.microsoft.com/office/drawing/2014/main" id="{1D06D5C3-7DD5-C64D-B01A-0290B1579F6E}"/>
              </a:ext>
            </a:extLst>
          </p:cNvPr>
          <p:cNvSpPr>
            <a:spLocks noGrp="1"/>
          </p:cNvSpPr>
          <p:nvPr>
            <p:ph type="ftr" sz="quarter" idx="11"/>
          </p:nvPr>
        </p:nvSpPr>
        <p:spPr/>
        <p:txBody>
          <a:bodyPr/>
          <a:lstStyle/>
          <a:p>
            <a:r>
              <a:rPr lang="en-US"/>
              <a:t>POE372/374 Science, tech, society</a:t>
            </a:r>
          </a:p>
        </p:txBody>
      </p:sp>
      <p:sp>
        <p:nvSpPr>
          <p:cNvPr id="6" name="Slide Number Placeholder 5">
            <a:extLst>
              <a:ext uri="{FF2B5EF4-FFF2-40B4-BE49-F238E27FC236}">
                <a16:creationId xmlns:a16="http://schemas.microsoft.com/office/drawing/2014/main" id="{28B9D1CA-DB26-D146-B262-9DD4628D2F6A}"/>
              </a:ext>
            </a:extLst>
          </p:cNvPr>
          <p:cNvSpPr>
            <a:spLocks noGrp="1"/>
          </p:cNvSpPr>
          <p:nvPr>
            <p:ph type="sldNum" sz="quarter" idx="12"/>
          </p:nvPr>
        </p:nvSpPr>
        <p:spPr/>
        <p:txBody>
          <a:bodyPr/>
          <a:lstStyle/>
          <a:p>
            <a:fld id="{E9671A9D-E10B-0142-8F91-15EB7EF09E35}" type="slidenum">
              <a:rPr lang="en-US" smtClean="0"/>
              <a:t>‹#›</a:t>
            </a:fld>
            <a:endParaRPr lang="en-US"/>
          </a:p>
        </p:txBody>
      </p:sp>
    </p:spTree>
    <p:extLst>
      <p:ext uri="{BB962C8B-B14F-4D97-AF65-F5344CB8AC3E}">
        <p14:creationId xmlns:p14="http://schemas.microsoft.com/office/powerpoint/2010/main" val="376841379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FFA4A75-7C1E-9B43-85CF-1C90E512F8FD}"/>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88C8C5A8-7C2B-CE48-97A1-A29D4D06D980}"/>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49F0698-F8FB-874C-8EFB-1F053C9732B2}"/>
              </a:ext>
            </a:extLst>
          </p:cNvPr>
          <p:cNvSpPr>
            <a:spLocks noGrp="1"/>
          </p:cNvSpPr>
          <p:nvPr>
            <p:ph type="dt" sz="half" idx="10"/>
          </p:nvPr>
        </p:nvSpPr>
        <p:spPr/>
        <p:txBody>
          <a:bodyPr/>
          <a:lstStyle/>
          <a:p>
            <a:r>
              <a:rPr lang="en-CA"/>
              <a:t>D.Last, RMC</a:t>
            </a:r>
            <a:endParaRPr lang="en-US"/>
          </a:p>
        </p:txBody>
      </p:sp>
      <p:sp>
        <p:nvSpPr>
          <p:cNvPr id="5" name="Footer Placeholder 4">
            <a:extLst>
              <a:ext uri="{FF2B5EF4-FFF2-40B4-BE49-F238E27FC236}">
                <a16:creationId xmlns:a16="http://schemas.microsoft.com/office/drawing/2014/main" id="{B2356675-FBBB-BF49-83CE-BDA2F2847B60}"/>
              </a:ext>
            </a:extLst>
          </p:cNvPr>
          <p:cNvSpPr>
            <a:spLocks noGrp="1"/>
          </p:cNvSpPr>
          <p:nvPr>
            <p:ph type="ftr" sz="quarter" idx="11"/>
          </p:nvPr>
        </p:nvSpPr>
        <p:spPr/>
        <p:txBody>
          <a:bodyPr/>
          <a:lstStyle/>
          <a:p>
            <a:r>
              <a:rPr lang="en-US"/>
              <a:t>POE372/374 Science, tech, society</a:t>
            </a:r>
          </a:p>
        </p:txBody>
      </p:sp>
      <p:sp>
        <p:nvSpPr>
          <p:cNvPr id="6" name="Slide Number Placeholder 5">
            <a:extLst>
              <a:ext uri="{FF2B5EF4-FFF2-40B4-BE49-F238E27FC236}">
                <a16:creationId xmlns:a16="http://schemas.microsoft.com/office/drawing/2014/main" id="{7904270B-0BD3-9C45-B5FD-6EA3FC97CE2C}"/>
              </a:ext>
            </a:extLst>
          </p:cNvPr>
          <p:cNvSpPr>
            <a:spLocks noGrp="1"/>
          </p:cNvSpPr>
          <p:nvPr>
            <p:ph type="sldNum" sz="quarter" idx="12"/>
          </p:nvPr>
        </p:nvSpPr>
        <p:spPr/>
        <p:txBody>
          <a:bodyPr/>
          <a:lstStyle/>
          <a:p>
            <a:fld id="{E9671A9D-E10B-0142-8F91-15EB7EF09E35}" type="slidenum">
              <a:rPr lang="en-US" smtClean="0"/>
              <a:t>‹#›</a:t>
            </a:fld>
            <a:endParaRPr lang="en-US"/>
          </a:p>
        </p:txBody>
      </p:sp>
    </p:spTree>
    <p:extLst>
      <p:ext uri="{BB962C8B-B14F-4D97-AF65-F5344CB8AC3E}">
        <p14:creationId xmlns:p14="http://schemas.microsoft.com/office/powerpoint/2010/main" val="124248621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752FCF7C-CA74-284C-B03D-EA1917625379}"/>
              </a:ext>
            </a:extLst>
          </p:cNvPr>
          <p:cNvSpPr/>
          <p:nvPr userDrawn="1"/>
        </p:nvSpPr>
        <p:spPr>
          <a:xfrm>
            <a:off x="-114300" y="6215063"/>
            <a:ext cx="12430125" cy="757237"/>
          </a:xfrm>
          <a:prstGeom prst="rect">
            <a:avLst/>
          </a:prstGeom>
          <a:solidFill>
            <a:schemeClr val="bg2">
              <a:alpha val="78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3096232B-CDEE-E64C-B92E-1942533DABC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8839392-E2CD-BF48-814E-8EE762B6A542}"/>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87D05A3-4117-5E44-8E56-810119CDBC93}"/>
              </a:ext>
            </a:extLst>
          </p:cNvPr>
          <p:cNvSpPr>
            <a:spLocks noGrp="1"/>
          </p:cNvSpPr>
          <p:nvPr>
            <p:ph type="dt" sz="half" idx="10"/>
          </p:nvPr>
        </p:nvSpPr>
        <p:spPr/>
        <p:txBody>
          <a:bodyPr/>
          <a:lstStyle/>
          <a:p>
            <a:r>
              <a:rPr lang="en-CA"/>
              <a:t>D.Last, RMC</a:t>
            </a:r>
            <a:endParaRPr lang="en-US" dirty="0"/>
          </a:p>
        </p:txBody>
      </p:sp>
      <p:sp>
        <p:nvSpPr>
          <p:cNvPr id="5" name="Footer Placeholder 4">
            <a:extLst>
              <a:ext uri="{FF2B5EF4-FFF2-40B4-BE49-F238E27FC236}">
                <a16:creationId xmlns:a16="http://schemas.microsoft.com/office/drawing/2014/main" id="{A25BBBFD-BC9D-AE42-834C-E297B005A3B7}"/>
              </a:ext>
            </a:extLst>
          </p:cNvPr>
          <p:cNvSpPr>
            <a:spLocks noGrp="1"/>
          </p:cNvSpPr>
          <p:nvPr>
            <p:ph type="ftr" sz="quarter" idx="11"/>
          </p:nvPr>
        </p:nvSpPr>
        <p:spPr/>
        <p:txBody>
          <a:bodyPr/>
          <a:lstStyle/>
          <a:p>
            <a:r>
              <a:rPr lang="en-US" dirty="0"/>
              <a:t>POE372/374 Science, tech, society</a:t>
            </a:r>
          </a:p>
        </p:txBody>
      </p:sp>
      <p:sp>
        <p:nvSpPr>
          <p:cNvPr id="6" name="Slide Number Placeholder 5">
            <a:extLst>
              <a:ext uri="{FF2B5EF4-FFF2-40B4-BE49-F238E27FC236}">
                <a16:creationId xmlns:a16="http://schemas.microsoft.com/office/drawing/2014/main" id="{B9757E87-A859-E14F-9884-B3B26FF1FB42}"/>
              </a:ext>
            </a:extLst>
          </p:cNvPr>
          <p:cNvSpPr>
            <a:spLocks noGrp="1"/>
          </p:cNvSpPr>
          <p:nvPr>
            <p:ph type="sldNum" sz="quarter" idx="12"/>
          </p:nvPr>
        </p:nvSpPr>
        <p:spPr/>
        <p:txBody>
          <a:bodyPr/>
          <a:lstStyle/>
          <a:p>
            <a:fld id="{E9671A9D-E10B-0142-8F91-15EB7EF09E35}" type="slidenum">
              <a:rPr lang="en-US" smtClean="0"/>
              <a:t>‹#›</a:t>
            </a:fld>
            <a:endParaRPr lang="en-US"/>
          </a:p>
        </p:txBody>
      </p:sp>
    </p:spTree>
    <p:extLst>
      <p:ext uri="{BB962C8B-B14F-4D97-AF65-F5344CB8AC3E}">
        <p14:creationId xmlns:p14="http://schemas.microsoft.com/office/powerpoint/2010/main" val="9194117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60B67767-0133-E44C-BE05-5CE500296C7D}"/>
              </a:ext>
            </a:extLst>
          </p:cNvPr>
          <p:cNvSpPr/>
          <p:nvPr userDrawn="1"/>
        </p:nvSpPr>
        <p:spPr>
          <a:xfrm>
            <a:off x="-114300" y="6215063"/>
            <a:ext cx="12430125" cy="757237"/>
          </a:xfrm>
          <a:prstGeom prst="rect">
            <a:avLst/>
          </a:prstGeom>
          <a:solidFill>
            <a:schemeClr val="bg2">
              <a:alpha val="78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80E5E4CC-DAF3-1F4B-A139-00AA2FBBBB17}"/>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6CC14740-3453-8E40-B3DF-BB4706C2D2BD}"/>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34CA0FE3-97A9-D840-A4BF-096D2EED3AD4}"/>
              </a:ext>
            </a:extLst>
          </p:cNvPr>
          <p:cNvSpPr>
            <a:spLocks noGrp="1"/>
          </p:cNvSpPr>
          <p:nvPr>
            <p:ph type="dt" sz="half" idx="10"/>
          </p:nvPr>
        </p:nvSpPr>
        <p:spPr/>
        <p:txBody>
          <a:bodyPr/>
          <a:lstStyle/>
          <a:p>
            <a:r>
              <a:rPr lang="en-CA"/>
              <a:t>D.Last, RMC</a:t>
            </a:r>
            <a:endParaRPr lang="en-US" dirty="0"/>
          </a:p>
        </p:txBody>
      </p:sp>
      <p:sp>
        <p:nvSpPr>
          <p:cNvPr id="5" name="Footer Placeholder 4">
            <a:extLst>
              <a:ext uri="{FF2B5EF4-FFF2-40B4-BE49-F238E27FC236}">
                <a16:creationId xmlns:a16="http://schemas.microsoft.com/office/drawing/2014/main" id="{10A66C96-57BE-EB44-9BF9-CB258B35F8BB}"/>
              </a:ext>
            </a:extLst>
          </p:cNvPr>
          <p:cNvSpPr>
            <a:spLocks noGrp="1"/>
          </p:cNvSpPr>
          <p:nvPr>
            <p:ph type="ftr" sz="quarter" idx="11"/>
          </p:nvPr>
        </p:nvSpPr>
        <p:spPr/>
        <p:txBody>
          <a:bodyPr/>
          <a:lstStyle/>
          <a:p>
            <a:r>
              <a:rPr lang="en-US" dirty="0"/>
              <a:t>POE372/374 Science, tech, society</a:t>
            </a:r>
          </a:p>
        </p:txBody>
      </p:sp>
      <p:sp>
        <p:nvSpPr>
          <p:cNvPr id="6" name="Slide Number Placeholder 5">
            <a:extLst>
              <a:ext uri="{FF2B5EF4-FFF2-40B4-BE49-F238E27FC236}">
                <a16:creationId xmlns:a16="http://schemas.microsoft.com/office/drawing/2014/main" id="{EE5BAA71-3555-974C-A23C-CD241027953C}"/>
              </a:ext>
            </a:extLst>
          </p:cNvPr>
          <p:cNvSpPr>
            <a:spLocks noGrp="1"/>
          </p:cNvSpPr>
          <p:nvPr>
            <p:ph type="sldNum" sz="quarter" idx="12"/>
          </p:nvPr>
        </p:nvSpPr>
        <p:spPr/>
        <p:txBody>
          <a:bodyPr/>
          <a:lstStyle/>
          <a:p>
            <a:fld id="{E9671A9D-E10B-0142-8F91-15EB7EF09E35}" type="slidenum">
              <a:rPr lang="en-US" smtClean="0"/>
              <a:t>‹#›</a:t>
            </a:fld>
            <a:endParaRPr lang="en-US"/>
          </a:p>
        </p:txBody>
      </p:sp>
    </p:spTree>
    <p:extLst>
      <p:ext uri="{BB962C8B-B14F-4D97-AF65-F5344CB8AC3E}">
        <p14:creationId xmlns:p14="http://schemas.microsoft.com/office/powerpoint/2010/main" val="11107887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55231A53-9B03-6740-A22F-7DE41D5947DE}"/>
              </a:ext>
            </a:extLst>
          </p:cNvPr>
          <p:cNvSpPr/>
          <p:nvPr userDrawn="1"/>
        </p:nvSpPr>
        <p:spPr>
          <a:xfrm>
            <a:off x="-114300" y="6215063"/>
            <a:ext cx="12430125" cy="757237"/>
          </a:xfrm>
          <a:prstGeom prst="rect">
            <a:avLst/>
          </a:prstGeom>
          <a:solidFill>
            <a:schemeClr val="bg2">
              <a:alpha val="78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79DB0540-3539-E743-9511-A185DEA0F41E}"/>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32D2B52-CF41-D144-BD90-5560E5F52C10}"/>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E38BC72C-8EAF-CF42-BAE2-777421927140}"/>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7204A84D-093E-1741-823A-1488BDCB5A9E}"/>
              </a:ext>
            </a:extLst>
          </p:cNvPr>
          <p:cNvSpPr>
            <a:spLocks noGrp="1"/>
          </p:cNvSpPr>
          <p:nvPr>
            <p:ph type="dt" sz="half" idx="10"/>
          </p:nvPr>
        </p:nvSpPr>
        <p:spPr/>
        <p:txBody>
          <a:bodyPr/>
          <a:lstStyle/>
          <a:p>
            <a:r>
              <a:rPr lang="en-CA"/>
              <a:t>D.Last, RMC</a:t>
            </a:r>
            <a:endParaRPr lang="en-US" dirty="0"/>
          </a:p>
        </p:txBody>
      </p:sp>
      <p:sp>
        <p:nvSpPr>
          <p:cNvPr id="6" name="Footer Placeholder 5">
            <a:extLst>
              <a:ext uri="{FF2B5EF4-FFF2-40B4-BE49-F238E27FC236}">
                <a16:creationId xmlns:a16="http://schemas.microsoft.com/office/drawing/2014/main" id="{ACE7E0B7-2861-484B-BD49-3815C4BFDE36}"/>
              </a:ext>
            </a:extLst>
          </p:cNvPr>
          <p:cNvSpPr>
            <a:spLocks noGrp="1"/>
          </p:cNvSpPr>
          <p:nvPr>
            <p:ph type="ftr" sz="quarter" idx="11"/>
          </p:nvPr>
        </p:nvSpPr>
        <p:spPr/>
        <p:txBody>
          <a:bodyPr/>
          <a:lstStyle/>
          <a:p>
            <a:r>
              <a:rPr lang="en-US" dirty="0"/>
              <a:t>POE372/374 Science, tech, society</a:t>
            </a:r>
          </a:p>
        </p:txBody>
      </p:sp>
      <p:sp>
        <p:nvSpPr>
          <p:cNvPr id="7" name="Slide Number Placeholder 6">
            <a:extLst>
              <a:ext uri="{FF2B5EF4-FFF2-40B4-BE49-F238E27FC236}">
                <a16:creationId xmlns:a16="http://schemas.microsoft.com/office/drawing/2014/main" id="{0EDAD67A-C0E0-5F4B-ABFF-B721E2D28238}"/>
              </a:ext>
            </a:extLst>
          </p:cNvPr>
          <p:cNvSpPr>
            <a:spLocks noGrp="1"/>
          </p:cNvSpPr>
          <p:nvPr>
            <p:ph type="sldNum" sz="quarter" idx="12"/>
          </p:nvPr>
        </p:nvSpPr>
        <p:spPr/>
        <p:txBody>
          <a:bodyPr/>
          <a:lstStyle/>
          <a:p>
            <a:fld id="{E9671A9D-E10B-0142-8F91-15EB7EF09E35}" type="slidenum">
              <a:rPr lang="en-US" smtClean="0"/>
              <a:t>‹#›</a:t>
            </a:fld>
            <a:endParaRPr lang="en-US"/>
          </a:p>
        </p:txBody>
      </p:sp>
    </p:spTree>
    <p:extLst>
      <p:ext uri="{BB962C8B-B14F-4D97-AF65-F5344CB8AC3E}">
        <p14:creationId xmlns:p14="http://schemas.microsoft.com/office/powerpoint/2010/main" val="167186098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7466F1FB-55F2-4943-BA70-DC85FE7D9102}"/>
              </a:ext>
            </a:extLst>
          </p:cNvPr>
          <p:cNvSpPr/>
          <p:nvPr userDrawn="1"/>
        </p:nvSpPr>
        <p:spPr>
          <a:xfrm>
            <a:off x="-114300" y="6215063"/>
            <a:ext cx="12430125" cy="757237"/>
          </a:xfrm>
          <a:prstGeom prst="rect">
            <a:avLst/>
          </a:prstGeom>
          <a:solidFill>
            <a:schemeClr val="bg2">
              <a:alpha val="78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2BDAC2B3-9792-B743-A10D-1ACC61923955}"/>
              </a:ext>
            </a:extLst>
          </p:cNvPr>
          <p:cNvSpPr>
            <a:spLocks noGrp="1"/>
          </p:cNvSpPr>
          <p:nvPr>
            <p:ph type="title"/>
          </p:nvPr>
        </p:nvSpPr>
        <p:spPr>
          <a:xfrm>
            <a:off x="1497013" y="5556"/>
            <a:ext cx="9504362" cy="1051720"/>
          </a:xfrm>
        </p:spPr>
        <p:txBody>
          <a:bodyPr/>
          <a:lstStyle/>
          <a:p>
            <a:r>
              <a:rPr lang="en-US" dirty="0"/>
              <a:t>Click to edit Master title style</a:t>
            </a:r>
          </a:p>
        </p:txBody>
      </p:sp>
      <p:sp>
        <p:nvSpPr>
          <p:cNvPr id="3" name="Text Placeholder 2">
            <a:extLst>
              <a:ext uri="{FF2B5EF4-FFF2-40B4-BE49-F238E27FC236}">
                <a16:creationId xmlns:a16="http://schemas.microsoft.com/office/drawing/2014/main" id="{60A96485-8AD9-5140-8383-09A4DBACCB2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7880A88F-573F-0C48-81B5-0AA2A1B90B64}"/>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A9A897A6-AAC4-C64B-9A2F-521E4F83D32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8ED7A932-8A46-1C49-9239-02FEF073E68F}"/>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D8020AFE-3840-6E46-8EA2-924CF8DB7307}"/>
              </a:ext>
            </a:extLst>
          </p:cNvPr>
          <p:cNvSpPr>
            <a:spLocks noGrp="1"/>
          </p:cNvSpPr>
          <p:nvPr>
            <p:ph type="dt" sz="half" idx="10"/>
          </p:nvPr>
        </p:nvSpPr>
        <p:spPr/>
        <p:txBody>
          <a:bodyPr/>
          <a:lstStyle/>
          <a:p>
            <a:r>
              <a:rPr lang="en-CA"/>
              <a:t>D.Last, RMC</a:t>
            </a:r>
            <a:endParaRPr lang="en-US" dirty="0"/>
          </a:p>
        </p:txBody>
      </p:sp>
      <p:sp>
        <p:nvSpPr>
          <p:cNvPr id="8" name="Footer Placeholder 7">
            <a:extLst>
              <a:ext uri="{FF2B5EF4-FFF2-40B4-BE49-F238E27FC236}">
                <a16:creationId xmlns:a16="http://schemas.microsoft.com/office/drawing/2014/main" id="{EDA9BA55-E7E3-8240-B0A8-891EBE60CFC8}"/>
              </a:ext>
            </a:extLst>
          </p:cNvPr>
          <p:cNvSpPr>
            <a:spLocks noGrp="1"/>
          </p:cNvSpPr>
          <p:nvPr>
            <p:ph type="ftr" sz="quarter" idx="11"/>
          </p:nvPr>
        </p:nvSpPr>
        <p:spPr/>
        <p:txBody>
          <a:bodyPr/>
          <a:lstStyle/>
          <a:p>
            <a:r>
              <a:rPr lang="en-US" dirty="0"/>
              <a:t>POE372/374 Science, tech, society</a:t>
            </a:r>
          </a:p>
        </p:txBody>
      </p:sp>
      <p:sp>
        <p:nvSpPr>
          <p:cNvPr id="9" name="Slide Number Placeholder 8">
            <a:extLst>
              <a:ext uri="{FF2B5EF4-FFF2-40B4-BE49-F238E27FC236}">
                <a16:creationId xmlns:a16="http://schemas.microsoft.com/office/drawing/2014/main" id="{AAF16B4C-6A9B-CF46-9E87-DB384E12DC98}"/>
              </a:ext>
            </a:extLst>
          </p:cNvPr>
          <p:cNvSpPr>
            <a:spLocks noGrp="1"/>
          </p:cNvSpPr>
          <p:nvPr>
            <p:ph type="sldNum" sz="quarter" idx="12"/>
          </p:nvPr>
        </p:nvSpPr>
        <p:spPr/>
        <p:txBody>
          <a:bodyPr/>
          <a:lstStyle/>
          <a:p>
            <a:fld id="{E9671A9D-E10B-0142-8F91-15EB7EF09E35}" type="slidenum">
              <a:rPr lang="en-US" smtClean="0"/>
              <a:t>‹#›</a:t>
            </a:fld>
            <a:endParaRPr lang="en-US"/>
          </a:p>
        </p:txBody>
      </p:sp>
    </p:spTree>
    <p:extLst>
      <p:ext uri="{BB962C8B-B14F-4D97-AF65-F5344CB8AC3E}">
        <p14:creationId xmlns:p14="http://schemas.microsoft.com/office/powerpoint/2010/main" val="25260550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068AC6DB-6520-A645-9FA7-B1E87BE85B12}"/>
              </a:ext>
            </a:extLst>
          </p:cNvPr>
          <p:cNvSpPr/>
          <p:nvPr userDrawn="1"/>
        </p:nvSpPr>
        <p:spPr>
          <a:xfrm>
            <a:off x="-114300" y="6215063"/>
            <a:ext cx="12430125" cy="757237"/>
          </a:xfrm>
          <a:prstGeom prst="rect">
            <a:avLst/>
          </a:prstGeom>
          <a:solidFill>
            <a:schemeClr val="bg2">
              <a:alpha val="78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AA397D66-0B3F-C040-91E4-4E0B728B47DD}"/>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F4F40267-F73A-3D49-9F82-985E5B90A280}"/>
              </a:ext>
            </a:extLst>
          </p:cNvPr>
          <p:cNvSpPr>
            <a:spLocks noGrp="1"/>
          </p:cNvSpPr>
          <p:nvPr>
            <p:ph type="dt" sz="half" idx="10"/>
          </p:nvPr>
        </p:nvSpPr>
        <p:spPr/>
        <p:txBody>
          <a:bodyPr/>
          <a:lstStyle/>
          <a:p>
            <a:r>
              <a:rPr lang="en-CA"/>
              <a:t>D.Last, RMC</a:t>
            </a:r>
            <a:endParaRPr lang="en-US" dirty="0"/>
          </a:p>
        </p:txBody>
      </p:sp>
      <p:sp>
        <p:nvSpPr>
          <p:cNvPr id="4" name="Footer Placeholder 3">
            <a:extLst>
              <a:ext uri="{FF2B5EF4-FFF2-40B4-BE49-F238E27FC236}">
                <a16:creationId xmlns:a16="http://schemas.microsoft.com/office/drawing/2014/main" id="{0C709A1B-1B8A-3648-9974-9E71DF59DE87}"/>
              </a:ext>
            </a:extLst>
          </p:cNvPr>
          <p:cNvSpPr>
            <a:spLocks noGrp="1"/>
          </p:cNvSpPr>
          <p:nvPr>
            <p:ph type="ftr" sz="quarter" idx="11"/>
          </p:nvPr>
        </p:nvSpPr>
        <p:spPr/>
        <p:txBody>
          <a:bodyPr/>
          <a:lstStyle/>
          <a:p>
            <a:r>
              <a:rPr lang="en-US" dirty="0"/>
              <a:t>POE372/374 Science, tech, society</a:t>
            </a:r>
          </a:p>
        </p:txBody>
      </p:sp>
      <p:sp>
        <p:nvSpPr>
          <p:cNvPr id="5" name="Slide Number Placeholder 4">
            <a:extLst>
              <a:ext uri="{FF2B5EF4-FFF2-40B4-BE49-F238E27FC236}">
                <a16:creationId xmlns:a16="http://schemas.microsoft.com/office/drawing/2014/main" id="{4F04EDC3-F781-7848-A7F3-33BD3D1FD666}"/>
              </a:ext>
            </a:extLst>
          </p:cNvPr>
          <p:cNvSpPr>
            <a:spLocks noGrp="1"/>
          </p:cNvSpPr>
          <p:nvPr>
            <p:ph type="sldNum" sz="quarter" idx="12"/>
          </p:nvPr>
        </p:nvSpPr>
        <p:spPr/>
        <p:txBody>
          <a:bodyPr/>
          <a:lstStyle/>
          <a:p>
            <a:fld id="{E9671A9D-E10B-0142-8F91-15EB7EF09E35}" type="slidenum">
              <a:rPr lang="en-US" smtClean="0"/>
              <a:t>‹#›</a:t>
            </a:fld>
            <a:endParaRPr lang="en-US"/>
          </a:p>
        </p:txBody>
      </p:sp>
    </p:spTree>
    <p:extLst>
      <p:ext uri="{BB962C8B-B14F-4D97-AF65-F5344CB8AC3E}">
        <p14:creationId xmlns:p14="http://schemas.microsoft.com/office/powerpoint/2010/main" val="384796980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D50EB0CB-0A0A-6446-8ECB-F1A1A862D95B}"/>
              </a:ext>
            </a:extLst>
          </p:cNvPr>
          <p:cNvSpPr/>
          <p:nvPr userDrawn="1"/>
        </p:nvSpPr>
        <p:spPr>
          <a:xfrm>
            <a:off x="-114300" y="6215063"/>
            <a:ext cx="12430125" cy="757237"/>
          </a:xfrm>
          <a:prstGeom prst="rect">
            <a:avLst/>
          </a:prstGeom>
          <a:solidFill>
            <a:schemeClr val="bg2">
              <a:alpha val="78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Date Placeholder 1">
            <a:extLst>
              <a:ext uri="{FF2B5EF4-FFF2-40B4-BE49-F238E27FC236}">
                <a16:creationId xmlns:a16="http://schemas.microsoft.com/office/drawing/2014/main" id="{8CCED0FB-BB12-9B4F-8B40-5CB90EC668EA}"/>
              </a:ext>
            </a:extLst>
          </p:cNvPr>
          <p:cNvSpPr>
            <a:spLocks noGrp="1"/>
          </p:cNvSpPr>
          <p:nvPr>
            <p:ph type="dt" sz="half" idx="10"/>
          </p:nvPr>
        </p:nvSpPr>
        <p:spPr/>
        <p:txBody>
          <a:bodyPr/>
          <a:lstStyle/>
          <a:p>
            <a:r>
              <a:rPr lang="en-CA"/>
              <a:t>D.Last, RMC</a:t>
            </a:r>
            <a:endParaRPr lang="en-US" dirty="0"/>
          </a:p>
        </p:txBody>
      </p:sp>
      <p:sp>
        <p:nvSpPr>
          <p:cNvPr id="3" name="Footer Placeholder 2">
            <a:extLst>
              <a:ext uri="{FF2B5EF4-FFF2-40B4-BE49-F238E27FC236}">
                <a16:creationId xmlns:a16="http://schemas.microsoft.com/office/drawing/2014/main" id="{75691840-0A0D-AE4C-890A-ED4CE53D8E4F}"/>
              </a:ext>
            </a:extLst>
          </p:cNvPr>
          <p:cNvSpPr>
            <a:spLocks noGrp="1"/>
          </p:cNvSpPr>
          <p:nvPr>
            <p:ph type="ftr" sz="quarter" idx="11"/>
          </p:nvPr>
        </p:nvSpPr>
        <p:spPr/>
        <p:txBody>
          <a:bodyPr/>
          <a:lstStyle/>
          <a:p>
            <a:r>
              <a:rPr lang="en-US" dirty="0"/>
              <a:t>POE372/374 Science, tech, society</a:t>
            </a:r>
          </a:p>
        </p:txBody>
      </p:sp>
      <p:sp>
        <p:nvSpPr>
          <p:cNvPr id="4" name="Slide Number Placeholder 3">
            <a:extLst>
              <a:ext uri="{FF2B5EF4-FFF2-40B4-BE49-F238E27FC236}">
                <a16:creationId xmlns:a16="http://schemas.microsoft.com/office/drawing/2014/main" id="{03001D61-7846-5046-8CC5-64E6B2DA986B}"/>
              </a:ext>
            </a:extLst>
          </p:cNvPr>
          <p:cNvSpPr>
            <a:spLocks noGrp="1"/>
          </p:cNvSpPr>
          <p:nvPr>
            <p:ph type="sldNum" sz="quarter" idx="12"/>
          </p:nvPr>
        </p:nvSpPr>
        <p:spPr/>
        <p:txBody>
          <a:bodyPr/>
          <a:lstStyle/>
          <a:p>
            <a:fld id="{E9671A9D-E10B-0142-8F91-15EB7EF09E35}" type="slidenum">
              <a:rPr lang="en-US" smtClean="0"/>
              <a:t>‹#›</a:t>
            </a:fld>
            <a:endParaRPr lang="en-US"/>
          </a:p>
        </p:txBody>
      </p:sp>
      <p:grpSp>
        <p:nvGrpSpPr>
          <p:cNvPr id="10" name="Group 9">
            <a:extLst>
              <a:ext uri="{FF2B5EF4-FFF2-40B4-BE49-F238E27FC236}">
                <a16:creationId xmlns:a16="http://schemas.microsoft.com/office/drawing/2014/main" id="{F0414CD0-1718-0545-A9DB-B9C56662F7C2}"/>
              </a:ext>
            </a:extLst>
          </p:cNvPr>
          <p:cNvGrpSpPr/>
          <p:nvPr userDrawn="1"/>
        </p:nvGrpSpPr>
        <p:grpSpPr>
          <a:xfrm>
            <a:off x="0" y="-1"/>
            <a:ext cx="12192000" cy="1071564"/>
            <a:chOff x="0" y="-1"/>
            <a:chExt cx="12192000" cy="1071564"/>
          </a:xfrm>
        </p:grpSpPr>
        <p:sp>
          <p:nvSpPr>
            <p:cNvPr id="9" name="Rectangle 8">
              <a:extLst>
                <a:ext uri="{FF2B5EF4-FFF2-40B4-BE49-F238E27FC236}">
                  <a16:creationId xmlns:a16="http://schemas.microsoft.com/office/drawing/2014/main" id="{3AF6B6CE-08DF-B147-A122-E71E4EE7C8CC}"/>
                </a:ext>
              </a:extLst>
            </p:cNvPr>
            <p:cNvSpPr/>
            <p:nvPr userDrawn="1"/>
          </p:nvSpPr>
          <p:spPr>
            <a:xfrm>
              <a:off x="0" y="-1"/>
              <a:ext cx="12192000" cy="1071563"/>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Picture 5" descr="A picture containing object, ware, engine, gear&#10;&#10;Description automatically generated">
              <a:extLst>
                <a:ext uri="{FF2B5EF4-FFF2-40B4-BE49-F238E27FC236}">
                  <a16:creationId xmlns:a16="http://schemas.microsoft.com/office/drawing/2014/main" id="{7AFB07A3-1894-9D4C-BB77-1D330FE4A99F}"/>
                </a:ext>
              </a:extLst>
            </p:cNvPr>
            <p:cNvPicPr>
              <a:picLocks noChangeAspect="1"/>
            </p:cNvPicPr>
            <p:nvPr userDrawn="1"/>
          </p:nvPicPr>
          <p:blipFill>
            <a:blip r:embed="rId2"/>
            <a:stretch>
              <a:fillRect/>
            </a:stretch>
          </p:blipFill>
          <p:spPr>
            <a:xfrm>
              <a:off x="35718" y="0"/>
              <a:ext cx="1593057" cy="1071563"/>
            </a:xfrm>
            <a:prstGeom prst="rect">
              <a:avLst/>
            </a:prstGeom>
            <a:effectLst>
              <a:softEdge rad="177800"/>
            </a:effectLst>
          </p:spPr>
        </p:pic>
        <p:pic>
          <p:nvPicPr>
            <p:cNvPr id="8" name="Picture 7" descr="A picture containing different, sitting, group, table&#10;&#10;Description automatically generated">
              <a:extLst>
                <a:ext uri="{FF2B5EF4-FFF2-40B4-BE49-F238E27FC236}">
                  <a16:creationId xmlns:a16="http://schemas.microsoft.com/office/drawing/2014/main" id="{C3A9814C-FDB9-B74D-9391-28AF7904E741}"/>
                </a:ext>
              </a:extLst>
            </p:cNvPr>
            <p:cNvPicPr>
              <a:picLocks noChangeAspect="1"/>
            </p:cNvPicPr>
            <p:nvPr userDrawn="1"/>
          </p:nvPicPr>
          <p:blipFill>
            <a:blip r:embed="rId3"/>
            <a:stretch>
              <a:fillRect/>
            </a:stretch>
          </p:blipFill>
          <p:spPr>
            <a:xfrm>
              <a:off x="10874878" y="0"/>
              <a:ext cx="1317122" cy="1071563"/>
            </a:xfrm>
            <a:prstGeom prst="rect">
              <a:avLst/>
            </a:prstGeom>
            <a:effectLst>
              <a:softEdge rad="228600"/>
            </a:effectLst>
          </p:spPr>
        </p:pic>
      </p:grpSp>
    </p:spTree>
    <p:extLst>
      <p:ext uri="{BB962C8B-B14F-4D97-AF65-F5344CB8AC3E}">
        <p14:creationId xmlns:p14="http://schemas.microsoft.com/office/powerpoint/2010/main" val="283104783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BAF05B3F-4199-1C4E-9577-EDCD47DB51A3}"/>
              </a:ext>
            </a:extLst>
          </p:cNvPr>
          <p:cNvSpPr/>
          <p:nvPr userDrawn="1"/>
        </p:nvSpPr>
        <p:spPr>
          <a:xfrm>
            <a:off x="-114300" y="6215063"/>
            <a:ext cx="12430125" cy="757237"/>
          </a:xfrm>
          <a:prstGeom prst="rect">
            <a:avLst/>
          </a:prstGeom>
          <a:solidFill>
            <a:schemeClr val="bg2">
              <a:alpha val="78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F0B4B6AA-FED9-F24B-9154-0FDF1854D1C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59A25D71-4A35-934D-AF46-A656CA1C371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72622046-6A86-114B-A773-7EA837CD0D8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CFB22CF-7BB8-F74C-8FB5-2B2EBD400FB6}"/>
              </a:ext>
            </a:extLst>
          </p:cNvPr>
          <p:cNvSpPr>
            <a:spLocks noGrp="1"/>
          </p:cNvSpPr>
          <p:nvPr>
            <p:ph type="dt" sz="half" idx="10"/>
          </p:nvPr>
        </p:nvSpPr>
        <p:spPr/>
        <p:txBody>
          <a:bodyPr/>
          <a:lstStyle/>
          <a:p>
            <a:r>
              <a:rPr lang="en-CA"/>
              <a:t>D.Last, RMC</a:t>
            </a:r>
            <a:endParaRPr lang="en-US" dirty="0"/>
          </a:p>
        </p:txBody>
      </p:sp>
      <p:sp>
        <p:nvSpPr>
          <p:cNvPr id="6" name="Footer Placeholder 5">
            <a:extLst>
              <a:ext uri="{FF2B5EF4-FFF2-40B4-BE49-F238E27FC236}">
                <a16:creationId xmlns:a16="http://schemas.microsoft.com/office/drawing/2014/main" id="{3D7D8C07-DD7F-D84E-A75A-75949517F8C5}"/>
              </a:ext>
            </a:extLst>
          </p:cNvPr>
          <p:cNvSpPr>
            <a:spLocks noGrp="1"/>
          </p:cNvSpPr>
          <p:nvPr>
            <p:ph type="ftr" sz="quarter" idx="11"/>
          </p:nvPr>
        </p:nvSpPr>
        <p:spPr/>
        <p:txBody>
          <a:bodyPr/>
          <a:lstStyle/>
          <a:p>
            <a:r>
              <a:rPr lang="en-US" dirty="0"/>
              <a:t>POE372/374 Science, tech, society</a:t>
            </a:r>
          </a:p>
        </p:txBody>
      </p:sp>
      <p:sp>
        <p:nvSpPr>
          <p:cNvPr id="7" name="Slide Number Placeholder 6">
            <a:extLst>
              <a:ext uri="{FF2B5EF4-FFF2-40B4-BE49-F238E27FC236}">
                <a16:creationId xmlns:a16="http://schemas.microsoft.com/office/drawing/2014/main" id="{CF93EF71-437C-2749-BF64-9AA442407491}"/>
              </a:ext>
            </a:extLst>
          </p:cNvPr>
          <p:cNvSpPr>
            <a:spLocks noGrp="1"/>
          </p:cNvSpPr>
          <p:nvPr>
            <p:ph type="sldNum" sz="quarter" idx="12"/>
          </p:nvPr>
        </p:nvSpPr>
        <p:spPr/>
        <p:txBody>
          <a:bodyPr/>
          <a:lstStyle/>
          <a:p>
            <a:fld id="{E9671A9D-E10B-0142-8F91-15EB7EF09E35}" type="slidenum">
              <a:rPr lang="en-US" smtClean="0"/>
              <a:t>‹#›</a:t>
            </a:fld>
            <a:endParaRPr lang="en-US"/>
          </a:p>
        </p:txBody>
      </p:sp>
    </p:spTree>
    <p:extLst>
      <p:ext uri="{BB962C8B-B14F-4D97-AF65-F5344CB8AC3E}">
        <p14:creationId xmlns:p14="http://schemas.microsoft.com/office/powerpoint/2010/main" val="4705827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0B851930-500F-8142-96DB-D9492498DBC3}"/>
              </a:ext>
            </a:extLst>
          </p:cNvPr>
          <p:cNvSpPr/>
          <p:nvPr userDrawn="1"/>
        </p:nvSpPr>
        <p:spPr>
          <a:xfrm>
            <a:off x="-114300" y="6215063"/>
            <a:ext cx="12430125" cy="757237"/>
          </a:xfrm>
          <a:prstGeom prst="rect">
            <a:avLst/>
          </a:prstGeom>
          <a:solidFill>
            <a:schemeClr val="bg2">
              <a:alpha val="78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51A7B40F-92D9-8B4E-A52C-80872DD5123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95498966-067D-2844-A756-E60453E5726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F0DC496D-A0F5-9E48-BF2B-37D331E3A06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8781930-64EE-AB44-9137-0D90362F161A}"/>
              </a:ext>
            </a:extLst>
          </p:cNvPr>
          <p:cNvSpPr>
            <a:spLocks noGrp="1"/>
          </p:cNvSpPr>
          <p:nvPr>
            <p:ph type="dt" sz="half" idx="10"/>
          </p:nvPr>
        </p:nvSpPr>
        <p:spPr/>
        <p:txBody>
          <a:bodyPr/>
          <a:lstStyle/>
          <a:p>
            <a:r>
              <a:rPr lang="en-CA"/>
              <a:t>D.Last, RMC</a:t>
            </a:r>
            <a:endParaRPr lang="en-US" dirty="0"/>
          </a:p>
        </p:txBody>
      </p:sp>
      <p:sp>
        <p:nvSpPr>
          <p:cNvPr id="6" name="Footer Placeholder 5">
            <a:extLst>
              <a:ext uri="{FF2B5EF4-FFF2-40B4-BE49-F238E27FC236}">
                <a16:creationId xmlns:a16="http://schemas.microsoft.com/office/drawing/2014/main" id="{665A9ABF-3C48-5345-90FB-0438BB5D394B}"/>
              </a:ext>
            </a:extLst>
          </p:cNvPr>
          <p:cNvSpPr>
            <a:spLocks noGrp="1"/>
          </p:cNvSpPr>
          <p:nvPr>
            <p:ph type="ftr" sz="quarter" idx="11"/>
          </p:nvPr>
        </p:nvSpPr>
        <p:spPr/>
        <p:txBody>
          <a:bodyPr/>
          <a:lstStyle/>
          <a:p>
            <a:r>
              <a:rPr lang="en-US"/>
              <a:t>POE372/374 Science, tech, society</a:t>
            </a:r>
            <a:endParaRPr lang="en-US" dirty="0"/>
          </a:p>
        </p:txBody>
      </p:sp>
      <p:sp>
        <p:nvSpPr>
          <p:cNvPr id="7" name="Slide Number Placeholder 6">
            <a:extLst>
              <a:ext uri="{FF2B5EF4-FFF2-40B4-BE49-F238E27FC236}">
                <a16:creationId xmlns:a16="http://schemas.microsoft.com/office/drawing/2014/main" id="{EAC82733-1DCC-D143-AF38-22A516AA2916}"/>
              </a:ext>
            </a:extLst>
          </p:cNvPr>
          <p:cNvSpPr>
            <a:spLocks noGrp="1"/>
          </p:cNvSpPr>
          <p:nvPr>
            <p:ph type="sldNum" sz="quarter" idx="12"/>
          </p:nvPr>
        </p:nvSpPr>
        <p:spPr/>
        <p:txBody>
          <a:bodyPr/>
          <a:lstStyle/>
          <a:p>
            <a:fld id="{E9671A9D-E10B-0142-8F91-15EB7EF09E35}" type="slidenum">
              <a:rPr lang="en-US" smtClean="0"/>
              <a:t>‹#›</a:t>
            </a:fld>
            <a:endParaRPr lang="en-US"/>
          </a:p>
        </p:txBody>
      </p:sp>
    </p:spTree>
    <p:extLst>
      <p:ext uri="{BB962C8B-B14F-4D97-AF65-F5344CB8AC3E}">
        <p14:creationId xmlns:p14="http://schemas.microsoft.com/office/powerpoint/2010/main" val="38407718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FCD5D8A-A93A-3748-A084-478E499B601F}"/>
              </a:ext>
            </a:extLst>
          </p:cNvPr>
          <p:cNvSpPr>
            <a:spLocks noGrp="1"/>
          </p:cNvSpPr>
          <p:nvPr>
            <p:ph type="title"/>
          </p:nvPr>
        </p:nvSpPr>
        <p:spPr>
          <a:xfrm>
            <a:off x="1628775" y="18255"/>
            <a:ext cx="9246103" cy="107156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a:extLst>
              <a:ext uri="{FF2B5EF4-FFF2-40B4-BE49-F238E27FC236}">
                <a16:creationId xmlns:a16="http://schemas.microsoft.com/office/drawing/2014/main" id="{F451DAEB-0EE3-9548-ABD5-9CD65425EE1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D95C18C-28AC-2E40-A987-AFCCDF0B06B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en-CA"/>
              <a:t>D.Last, RMC</a:t>
            </a:r>
            <a:endParaRPr lang="en-US"/>
          </a:p>
        </p:txBody>
      </p:sp>
      <p:sp>
        <p:nvSpPr>
          <p:cNvPr id="5" name="Footer Placeholder 4">
            <a:extLst>
              <a:ext uri="{FF2B5EF4-FFF2-40B4-BE49-F238E27FC236}">
                <a16:creationId xmlns:a16="http://schemas.microsoft.com/office/drawing/2014/main" id="{ADAE85E2-B470-C945-99BB-8ACC9EA7810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dirty="0"/>
              <a:t>POE372/374 Science, tech, society</a:t>
            </a:r>
          </a:p>
        </p:txBody>
      </p:sp>
      <p:sp>
        <p:nvSpPr>
          <p:cNvPr id="6" name="Slide Number Placeholder 5">
            <a:extLst>
              <a:ext uri="{FF2B5EF4-FFF2-40B4-BE49-F238E27FC236}">
                <a16:creationId xmlns:a16="http://schemas.microsoft.com/office/drawing/2014/main" id="{0592D688-5F80-AE4C-B07B-04B6A890363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9671A9D-E10B-0142-8F91-15EB7EF09E35}" type="slidenum">
              <a:rPr lang="en-US" smtClean="0"/>
              <a:t>‹#›</a:t>
            </a:fld>
            <a:endParaRPr lang="en-US"/>
          </a:p>
        </p:txBody>
      </p:sp>
      <p:grpSp>
        <p:nvGrpSpPr>
          <p:cNvPr id="7" name="Group 6">
            <a:extLst>
              <a:ext uri="{FF2B5EF4-FFF2-40B4-BE49-F238E27FC236}">
                <a16:creationId xmlns:a16="http://schemas.microsoft.com/office/drawing/2014/main" id="{29530115-8935-2C4C-80B4-CBC61E516AEB}"/>
              </a:ext>
            </a:extLst>
          </p:cNvPr>
          <p:cNvGrpSpPr/>
          <p:nvPr userDrawn="1"/>
        </p:nvGrpSpPr>
        <p:grpSpPr>
          <a:xfrm>
            <a:off x="0" y="-1"/>
            <a:ext cx="12192000" cy="1071564"/>
            <a:chOff x="0" y="-1"/>
            <a:chExt cx="12192000" cy="1071564"/>
          </a:xfrm>
        </p:grpSpPr>
        <p:sp>
          <p:nvSpPr>
            <p:cNvPr id="8" name="Rectangle 7">
              <a:extLst>
                <a:ext uri="{FF2B5EF4-FFF2-40B4-BE49-F238E27FC236}">
                  <a16:creationId xmlns:a16="http://schemas.microsoft.com/office/drawing/2014/main" id="{85DF7A18-C012-6D43-8290-76B2E560F6B8}"/>
                </a:ext>
              </a:extLst>
            </p:cNvPr>
            <p:cNvSpPr/>
            <p:nvPr userDrawn="1"/>
          </p:nvSpPr>
          <p:spPr>
            <a:xfrm>
              <a:off x="0" y="-1"/>
              <a:ext cx="12192000" cy="1071563"/>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 name="Picture 8" descr="A picture containing object, ware, engine, gear&#10;&#10;Description automatically generated">
              <a:extLst>
                <a:ext uri="{FF2B5EF4-FFF2-40B4-BE49-F238E27FC236}">
                  <a16:creationId xmlns:a16="http://schemas.microsoft.com/office/drawing/2014/main" id="{E9C2158E-09CC-924D-9AB9-2DB93094523A}"/>
                </a:ext>
              </a:extLst>
            </p:cNvPr>
            <p:cNvPicPr>
              <a:picLocks noChangeAspect="1"/>
            </p:cNvPicPr>
            <p:nvPr userDrawn="1"/>
          </p:nvPicPr>
          <p:blipFill>
            <a:blip r:embed="rId13"/>
            <a:stretch>
              <a:fillRect/>
            </a:stretch>
          </p:blipFill>
          <p:spPr>
            <a:xfrm>
              <a:off x="35718" y="0"/>
              <a:ext cx="1593057" cy="1071563"/>
            </a:xfrm>
            <a:prstGeom prst="rect">
              <a:avLst/>
            </a:prstGeom>
            <a:effectLst>
              <a:softEdge rad="177800"/>
            </a:effectLst>
          </p:spPr>
        </p:pic>
        <p:pic>
          <p:nvPicPr>
            <p:cNvPr id="10" name="Picture 9" descr="A picture containing different, sitting, group, table&#10;&#10;Description automatically generated">
              <a:extLst>
                <a:ext uri="{FF2B5EF4-FFF2-40B4-BE49-F238E27FC236}">
                  <a16:creationId xmlns:a16="http://schemas.microsoft.com/office/drawing/2014/main" id="{10DD5F42-BF30-264E-AEA7-5C1BEBAC8538}"/>
                </a:ext>
              </a:extLst>
            </p:cNvPr>
            <p:cNvPicPr>
              <a:picLocks noChangeAspect="1"/>
            </p:cNvPicPr>
            <p:nvPr userDrawn="1"/>
          </p:nvPicPr>
          <p:blipFill>
            <a:blip r:embed="rId14"/>
            <a:stretch>
              <a:fillRect/>
            </a:stretch>
          </p:blipFill>
          <p:spPr>
            <a:xfrm>
              <a:off x="10874878" y="0"/>
              <a:ext cx="1317122" cy="1071563"/>
            </a:xfrm>
            <a:prstGeom prst="rect">
              <a:avLst/>
            </a:prstGeom>
            <a:effectLst>
              <a:softEdge rad="228600"/>
            </a:effectLst>
          </p:spPr>
        </p:pic>
      </p:grpSp>
    </p:spTree>
    <p:extLst>
      <p:ext uri="{BB962C8B-B14F-4D97-AF65-F5344CB8AC3E}">
        <p14:creationId xmlns:p14="http://schemas.microsoft.com/office/powerpoint/2010/main" val="255447986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hyperlink" Target="https://www.wipo.int/edocs/pubdocs/en/intproperty/450/wipo_pub_450.pdf"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hyperlink" Target="http://s-f-walker.org.uk/pubsebooks/2cultures/Rede-lecture-2-cultures.pdf" TargetMode="External"/><Relationship Id="rId2" Type="http://schemas.openxmlformats.org/officeDocument/2006/relationships/hyperlink" Target="https://search.proquest.com/docview/1304456024/fulltextPDF/A7A0815D597C4C1DPQ/1?accountid=13608"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798BEB84-EBDB-A444-9EA0-61AF3D6B3ECF}"/>
              </a:ext>
            </a:extLst>
          </p:cNvPr>
          <p:cNvSpPr>
            <a:spLocks noGrp="1"/>
          </p:cNvSpPr>
          <p:nvPr>
            <p:ph type="ctrTitle"/>
          </p:nvPr>
        </p:nvSpPr>
        <p:spPr/>
        <p:txBody>
          <a:bodyPr/>
          <a:lstStyle/>
          <a:p>
            <a:r>
              <a:rPr lang="en-US" dirty="0"/>
              <a:t>Definitions and Concepts</a:t>
            </a:r>
          </a:p>
        </p:txBody>
      </p:sp>
      <p:sp>
        <p:nvSpPr>
          <p:cNvPr id="8" name="Subtitle 7">
            <a:extLst>
              <a:ext uri="{FF2B5EF4-FFF2-40B4-BE49-F238E27FC236}">
                <a16:creationId xmlns:a16="http://schemas.microsoft.com/office/drawing/2014/main" id="{2D94CED7-1421-EE45-8278-3931E8C8E9A7}"/>
              </a:ext>
            </a:extLst>
          </p:cNvPr>
          <p:cNvSpPr>
            <a:spLocks noGrp="1"/>
          </p:cNvSpPr>
          <p:nvPr>
            <p:ph type="subTitle" idx="1"/>
          </p:nvPr>
        </p:nvSpPr>
        <p:spPr/>
        <p:txBody>
          <a:bodyPr/>
          <a:lstStyle/>
          <a:p>
            <a:r>
              <a:rPr lang="en-US" dirty="0"/>
              <a:t>Week 1, Lecture 2</a:t>
            </a:r>
          </a:p>
        </p:txBody>
      </p:sp>
      <p:sp>
        <p:nvSpPr>
          <p:cNvPr id="4" name="Date Placeholder 3">
            <a:extLst>
              <a:ext uri="{FF2B5EF4-FFF2-40B4-BE49-F238E27FC236}">
                <a16:creationId xmlns:a16="http://schemas.microsoft.com/office/drawing/2014/main" id="{9BCA0462-4795-514E-A014-0411AB465B76}"/>
              </a:ext>
            </a:extLst>
          </p:cNvPr>
          <p:cNvSpPr>
            <a:spLocks noGrp="1"/>
          </p:cNvSpPr>
          <p:nvPr>
            <p:ph type="dt" sz="half" idx="10"/>
          </p:nvPr>
        </p:nvSpPr>
        <p:spPr/>
        <p:txBody>
          <a:bodyPr/>
          <a:lstStyle/>
          <a:p>
            <a:r>
              <a:rPr lang="en-CA"/>
              <a:t>D.Last, RMC</a:t>
            </a:r>
            <a:endParaRPr lang="en-US" dirty="0"/>
          </a:p>
        </p:txBody>
      </p:sp>
      <p:sp>
        <p:nvSpPr>
          <p:cNvPr id="5" name="Footer Placeholder 4">
            <a:extLst>
              <a:ext uri="{FF2B5EF4-FFF2-40B4-BE49-F238E27FC236}">
                <a16:creationId xmlns:a16="http://schemas.microsoft.com/office/drawing/2014/main" id="{C25FAD79-F827-3B4A-A36A-744AE09B2F54}"/>
              </a:ext>
            </a:extLst>
          </p:cNvPr>
          <p:cNvSpPr>
            <a:spLocks noGrp="1"/>
          </p:cNvSpPr>
          <p:nvPr>
            <p:ph type="ftr" sz="quarter" idx="11"/>
          </p:nvPr>
        </p:nvSpPr>
        <p:spPr/>
        <p:txBody>
          <a:bodyPr/>
          <a:lstStyle/>
          <a:p>
            <a:r>
              <a:rPr lang="en-US"/>
              <a:t>POE372/374 Science, tech, society</a:t>
            </a:r>
            <a:endParaRPr lang="en-US" dirty="0"/>
          </a:p>
        </p:txBody>
      </p:sp>
      <p:sp>
        <p:nvSpPr>
          <p:cNvPr id="6" name="Slide Number Placeholder 5">
            <a:extLst>
              <a:ext uri="{FF2B5EF4-FFF2-40B4-BE49-F238E27FC236}">
                <a16:creationId xmlns:a16="http://schemas.microsoft.com/office/drawing/2014/main" id="{A0EA2751-48D1-3046-9858-AA9F704CF38B}"/>
              </a:ext>
            </a:extLst>
          </p:cNvPr>
          <p:cNvSpPr>
            <a:spLocks noGrp="1"/>
          </p:cNvSpPr>
          <p:nvPr>
            <p:ph type="sldNum" sz="quarter" idx="12"/>
          </p:nvPr>
        </p:nvSpPr>
        <p:spPr/>
        <p:txBody>
          <a:bodyPr/>
          <a:lstStyle/>
          <a:p>
            <a:fld id="{E9671A9D-E10B-0142-8F91-15EB7EF09E35}" type="slidenum">
              <a:rPr lang="en-US" smtClean="0"/>
              <a:t>1</a:t>
            </a:fld>
            <a:endParaRPr lang="en-US"/>
          </a:p>
        </p:txBody>
      </p:sp>
    </p:spTree>
    <p:extLst>
      <p:ext uri="{BB962C8B-B14F-4D97-AF65-F5344CB8AC3E}">
        <p14:creationId xmlns:p14="http://schemas.microsoft.com/office/powerpoint/2010/main" val="211295090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67B1DF-BC03-2747-A4C6-2B222FE90CB4}"/>
              </a:ext>
            </a:extLst>
          </p:cNvPr>
          <p:cNvSpPr>
            <a:spLocks noGrp="1"/>
          </p:cNvSpPr>
          <p:nvPr>
            <p:ph type="title"/>
          </p:nvPr>
        </p:nvSpPr>
        <p:spPr/>
        <p:txBody>
          <a:bodyPr/>
          <a:lstStyle/>
          <a:p>
            <a:r>
              <a:rPr lang="en-CA" dirty="0"/>
              <a:t>Concepts – diffusion of innovation</a:t>
            </a:r>
          </a:p>
        </p:txBody>
      </p:sp>
      <p:sp>
        <p:nvSpPr>
          <p:cNvPr id="3" name="Content Placeholder 2">
            <a:extLst>
              <a:ext uri="{FF2B5EF4-FFF2-40B4-BE49-F238E27FC236}">
                <a16:creationId xmlns:a16="http://schemas.microsoft.com/office/drawing/2014/main" id="{3B9F3C30-F357-1B41-9CED-97D189849B29}"/>
              </a:ext>
            </a:extLst>
          </p:cNvPr>
          <p:cNvSpPr>
            <a:spLocks noGrp="1"/>
          </p:cNvSpPr>
          <p:nvPr>
            <p:ph idx="1"/>
          </p:nvPr>
        </p:nvSpPr>
        <p:spPr/>
        <p:txBody>
          <a:bodyPr>
            <a:normAutofit fontScale="92500" lnSpcReduction="20000"/>
          </a:bodyPr>
          <a:lstStyle/>
          <a:p>
            <a:r>
              <a:rPr lang="en-CA" dirty="0"/>
              <a:t>Ideas of innovation and diffusion are important for our discussion of Canada’s innovation strategy and related policies.</a:t>
            </a:r>
          </a:p>
          <a:p>
            <a:r>
              <a:rPr lang="en-CA" dirty="0"/>
              <a:t>Everett Rogers’ classic book, </a:t>
            </a:r>
            <a:r>
              <a:rPr lang="en-CA" i="1" dirty="0"/>
              <a:t>The Diffusion of Innovations</a:t>
            </a:r>
            <a:r>
              <a:rPr lang="en-CA" dirty="0"/>
              <a:t> (see references) is concerned with how and why some innovations are adopted and others are not</a:t>
            </a:r>
          </a:p>
          <a:p>
            <a:r>
              <a:rPr lang="en-CA" dirty="0"/>
              <a:t>Diffusion: “the process in which an innovation is communicated through certain channels over time among the members of a social system… the messages are concerned with new ideas. Communication is a process in which participants create and share information with one another in order to reach mutual understanding.”  (Rogers, 2003)</a:t>
            </a:r>
          </a:p>
          <a:p>
            <a:r>
              <a:rPr lang="en-CA" dirty="0"/>
              <a:t>Separate from the problem of innovation and diffusion of innovations is the problem of intellectual property, and profit from intellectual property in market economies</a:t>
            </a:r>
          </a:p>
          <a:p>
            <a:endParaRPr lang="en-CA" dirty="0"/>
          </a:p>
        </p:txBody>
      </p:sp>
      <p:sp>
        <p:nvSpPr>
          <p:cNvPr id="4" name="Date Placeholder 3">
            <a:extLst>
              <a:ext uri="{FF2B5EF4-FFF2-40B4-BE49-F238E27FC236}">
                <a16:creationId xmlns:a16="http://schemas.microsoft.com/office/drawing/2014/main" id="{3778836D-984D-F143-A06D-9504BB252821}"/>
              </a:ext>
            </a:extLst>
          </p:cNvPr>
          <p:cNvSpPr>
            <a:spLocks noGrp="1"/>
          </p:cNvSpPr>
          <p:nvPr>
            <p:ph type="dt" sz="half" idx="10"/>
          </p:nvPr>
        </p:nvSpPr>
        <p:spPr/>
        <p:txBody>
          <a:bodyPr/>
          <a:lstStyle/>
          <a:p>
            <a:r>
              <a:rPr lang="en-CA"/>
              <a:t>D.Last, RMC</a:t>
            </a:r>
            <a:endParaRPr lang="en-US" dirty="0"/>
          </a:p>
        </p:txBody>
      </p:sp>
      <p:sp>
        <p:nvSpPr>
          <p:cNvPr id="5" name="Footer Placeholder 4">
            <a:extLst>
              <a:ext uri="{FF2B5EF4-FFF2-40B4-BE49-F238E27FC236}">
                <a16:creationId xmlns:a16="http://schemas.microsoft.com/office/drawing/2014/main" id="{F82D1000-E9D3-0F45-9E8E-32BE8FB84EC1}"/>
              </a:ext>
            </a:extLst>
          </p:cNvPr>
          <p:cNvSpPr>
            <a:spLocks noGrp="1"/>
          </p:cNvSpPr>
          <p:nvPr>
            <p:ph type="ftr" sz="quarter" idx="11"/>
          </p:nvPr>
        </p:nvSpPr>
        <p:spPr/>
        <p:txBody>
          <a:bodyPr/>
          <a:lstStyle/>
          <a:p>
            <a:r>
              <a:rPr lang="en-US"/>
              <a:t>POE372/374 Science, tech, society</a:t>
            </a:r>
            <a:endParaRPr lang="en-US" dirty="0"/>
          </a:p>
        </p:txBody>
      </p:sp>
      <p:sp>
        <p:nvSpPr>
          <p:cNvPr id="6" name="Slide Number Placeholder 5">
            <a:extLst>
              <a:ext uri="{FF2B5EF4-FFF2-40B4-BE49-F238E27FC236}">
                <a16:creationId xmlns:a16="http://schemas.microsoft.com/office/drawing/2014/main" id="{A4958351-6F4D-F24F-889F-0E780DB8BB99}"/>
              </a:ext>
            </a:extLst>
          </p:cNvPr>
          <p:cNvSpPr>
            <a:spLocks noGrp="1"/>
          </p:cNvSpPr>
          <p:nvPr>
            <p:ph type="sldNum" sz="quarter" idx="12"/>
          </p:nvPr>
        </p:nvSpPr>
        <p:spPr/>
        <p:txBody>
          <a:bodyPr/>
          <a:lstStyle/>
          <a:p>
            <a:fld id="{E9671A9D-E10B-0142-8F91-15EB7EF09E35}" type="slidenum">
              <a:rPr lang="en-US" smtClean="0"/>
              <a:t>10</a:t>
            </a:fld>
            <a:endParaRPr lang="en-US"/>
          </a:p>
        </p:txBody>
      </p:sp>
    </p:spTree>
    <p:extLst>
      <p:ext uri="{BB962C8B-B14F-4D97-AF65-F5344CB8AC3E}">
        <p14:creationId xmlns:p14="http://schemas.microsoft.com/office/powerpoint/2010/main" val="6564081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C1FCE2-ADA3-404D-8C6D-86449A640958}"/>
              </a:ext>
            </a:extLst>
          </p:cNvPr>
          <p:cNvSpPr>
            <a:spLocks noGrp="1"/>
          </p:cNvSpPr>
          <p:nvPr>
            <p:ph type="title"/>
          </p:nvPr>
        </p:nvSpPr>
        <p:spPr/>
        <p:txBody>
          <a:bodyPr/>
          <a:lstStyle/>
          <a:p>
            <a:r>
              <a:rPr lang="en-CA" dirty="0"/>
              <a:t>Concepts - Intellectual property</a:t>
            </a:r>
          </a:p>
        </p:txBody>
      </p:sp>
      <p:sp>
        <p:nvSpPr>
          <p:cNvPr id="3" name="Content Placeholder 2">
            <a:extLst>
              <a:ext uri="{FF2B5EF4-FFF2-40B4-BE49-F238E27FC236}">
                <a16:creationId xmlns:a16="http://schemas.microsoft.com/office/drawing/2014/main" id="{EF4A3BF2-A2F3-3347-8A0D-7BDE644A8F3A}"/>
              </a:ext>
            </a:extLst>
          </p:cNvPr>
          <p:cNvSpPr>
            <a:spLocks noGrp="1"/>
          </p:cNvSpPr>
          <p:nvPr>
            <p:ph idx="1"/>
          </p:nvPr>
        </p:nvSpPr>
        <p:spPr>
          <a:xfrm>
            <a:off x="838200" y="1322363"/>
            <a:ext cx="10515600" cy="4854600"/>
          </a:xfrm>
        </p:spPr>
        <p:txBody>
          <a:bodyPr>
            <a:normAutofit fontScale="92500"/>
          </a:bodyPr>
          <a:lstStyle/>
          <a:p>
            <a:r>
              <a:rPr lang="en-CA" dirty="0"/>
              <a:t>Intellectual property: “intangible property that is the result of creativity, such as patents, copyrights, etc.” (OED)</a:t>
            </a:r>
          </a:p>
          <a:p>
            <a:r>
              <a:rPr lang="en-CA" dirty="0"/>
              <a:t>“Intellectual property refers to creations of the mind: inventions; literary and artistic works; and symbols, names and images used in commerce. Intellectual property is divided into two categories: </a:t>
            </a:r>
          </a:p>
          <a:p>
            <a:pPr lvl="1"/>
            <a:r>
              <a:rPr lang="en-CA" dirty="0"/>
              <a:t>Industrial Property includes patents for inventions, trademarks, industrial designs and geographical indications. </a:t>
            </a:r>
          </a:p>
          <a:p>
            <a:pPr lvl="1"/>
            <a:r>
              <a:rPr lang="en-CA" dirty="0"/>
              <a:t>Copyright covers literary works (such as novels, poems and plays), films, music, artistic works</a:t>
            </a:r>
            <a:br>
              <a:rPr lang="en-CA" dirty="0"/>
            </a:br>
            <a:r>
              <a:rPr lang="en-CA" dirty="0"/>
              <a:t>(e.g., drawings, paintings, photographs and sculptures) and architectural design. Rights related to copyright include those of performing artists in their performances, producers of phonograms in their recordings, and broadcasters in their radio and television programs.” World Intellectual Property Organization (WIPO) </a:t>
            </a:r>
            <a:r>
              <a:rPr lang="en-CA" dirty="0">
                <a:hlinkClick r:id="rId2"/>
              </a:rPr>
              <a:t>https://www.wipo.int/edocs/pubdocs/en/intproperty/450/wipo_pub_450.pdf</a:t>
            </a:r>
            <a:r>
              <a:rPr lang="en-CA" dirty="0"/>
              <a:t> </a:t>
            </a:r>
          </a:p>
          <a:p>
            <a:endParaRPr lang="en-CA" dirty="0"/>
          </a:p>
        </p:txBody>
      </p:sp>
      <p:sp>
        <p:nvSpPr>
          <p:cNvPr id="4" name="Date Placeholder 3">
            <a:extLst>
              <a:ext uri="{FF2B5EF4-FFF2-40B4-BE49-F238E27FC236}">
                <a16:creationId xmlns:a16="http://schemas.microsoft.com/office/drawing/2014/main" id="{D363FDF1-09A7-FD45-9DC3-697D7D117BBF}"/>
              </a:ext>
            </a:extLst>
          </p:cNvPr>
          <p:cNvSpPr>
            <a:spLocks noGrp="1"/>
          </p:cNvSpPr>
          <p:nvPr>
            <p:ph type="dt" sz="half" idx="10"/>
          </p:nvPr>
        </p:nvSpPr>
        <p:spPr/>
        <p:txBody>
          <a:bodyPr/>
          <a:lstStyle/>
          <a:p>
            <a:r>
              <a:rPr lang="en-CA"/>
              <a:t>D.Last, RMC</a:t>
            </a:r>
            <a:endParaRPr lang="en-US" dirty="0"/>
          </a:p>
        </p:txBody>
      </p:sp>
      <p:sp>
        <p:nvSpPr>
          <p:cNvPr id="5" name="Footer Placeholder 4">
            <a:extLst>
              <a:ext uri="{FF2B5EF4-FFF2-40B4-BE49-F238E27FC236}">
                <a16:creationId xmlns:a16="http://schemas.microsoft.com/office/drawing/2014/main" id="{8D08B200-49B4-7048-9F5B-25FE0350C834}"/>
              </a:ext>
            </a:extLst>
          </p:cNvPr>
          <p:cNvSpPr>
            <a:spLocks noGrp="1"/>
          </p:cNvSpPr>
          <p:nvPr>
            <p:ph type="ftr" sz="quarter" idx="11"/>
          </p:nvPr>
        </p:nvSpPr>
        <p:spPr/>
        <p:txBody>
          <a:bodyPr/>
          <a:lstStyle/>
          <a:p>
            <a:r>
              <a:rPr lang="en-US"/>
              <a:t>POE372/374 Science, tech, society</a:t>
            </a:r>
            <a:endParaRPr lang="en-US" dirty="0"/>
          </a:p>
        </p:txBody>
      </p:sp>
      <p:sp>
        <p:nvSpPr>
          <p:cNvPr id="6" name="Slide Number Placeholder 5">
            <a:extLst>
              <a:ext uri="{FF2B5EF4-FFF2-40B4-BE49-F238E27FC236}">
                <a16:creationId xmlns:a16="http://schemas.microsoft.com/office/drawing/2014/main" id="{06CDE9B4-A40F-E54D-BABE-50DBE07D50B3}"/>
              </a:ext>
            </a:extLst>
          </p:cNvPr>
          <p:cNvSpPr>
            <a:spLocks noGrp="1"/>
          </p:cNvSpPr>
          <p:nvPr>
            <p:ph type="sldNum" sz="quarter" idx="12"/>
          </p:nvPr>
        </p:nvSpPr>
        <p:spPr/>
        <p:txBody>
          <a:bodyPr/>
          <a:lstStyle/>
          <a:p>
            <a:fld id="{E9671A9D-E10B-0142-8F91-15EB7EF09E35}" type="slidenum">
              <a:rPr lang="en-US" smtClean="0"/>
              <a:t>11</a:t>
            </a:fld>
            <a:endParaRPr lang="en-US"/>
          </a:p>
        </p:txBody>
      </p:sp>
    </p:spTree>
    <p:extLst>
      <p:ext uri="{BB962C8B-B14F-4D97-AF65-F5344CB8AC3E}">
        <p14:creationId xmlns:p14="http://schemas.microsoft.com/office/powerpoint/2010/main" val="69535881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2F0A56-FF1F-B645-9C28-4D5BEA734C84}"/>
              </a:ext>
            </a:extLst>
          </p:cNvPr>
          <p:cNvSpPr>
            <a:spLocks noGrp="1"/>
          </p:cNvSpPr>
          <p:nvPr>
            <p:ph type="title"/>
          </p:nvPr>
        </p:nvSpPr>
        <p:spPr/>
        <p:txBody>
          <a:bodyPr/>
          <a:lstStyle/>
          <a:p>
            <a:r>
              <a:rPr lang="en-CA" dirty="0"/>
              <a:t>Concepts – security and defence</a:t>
            </a:r>
          </a:p>
        </p:txBody>
      </p:sp>
      <p:sp>
        <p:nvSpPr>
          <p:cNvPr id="3" name="Content Placeholder 2">
            <a:extLst>
              <a:ext uri="{FF2B5EF4-FFF2-40B4-BE49-F238E27FC236}">
                <a16:creationId xmlns:a16="http://schemas.microsoft.com/office/drawing/2014/main" id="{B095B4B5-86A0-8C4C-B29A-B84DD87CB9E3}"/>
              </a:ext>
            </a:extLst>
          </p:cNvPr>
          <p:cNvSpPr>
            <a:spLocks noGrp="1"/>
          </p:cNvSpPr>
          <p:nvPr>
            <p:ph idx="1"/>
          </p:nvPr>
        </p:nvSpPr>
        <p:spPr>
          <a:xfrm>
            <a:off x="838200" y="1261872"/>
            <a:ext cx="10515600" cy="4915091"/>
          </a:xfrm>
        </p:spPr>
        <p:txBody>
          <a:bodyPr>
            <a:normAutofit fontScale="92500" lnSpcReduction="20000"/>
          </a:bodyPr>
          <a:lstStyle/>
          <a:p>
            <a:pPr marL="0" indent="0">
              <a:buNone/>
            </a:pPr>
            <a:r>
              <a:rPr lang="en-CA" dirty="0"/>
              <a:t>Concepts of security and defence, conceived broadly to include human, national, and international security, are relevant to each module.</a:t>
            </a:r>
          </a:p>
          <a:p>
            <a:r>
              <a:rPr lang="en-CA" dirty="0"/>
              <a:t>Security: “The state of being free from danger or threat” (OED)</a:t>
            </a:r>
          </a:p>
          <a:p>
            <a:r>
              <a:rPr lang="en-CA" dirty="0"/>
              <a:t>Human security: conditions that permit individuals to maximize their potential (including both positive and negative security)</a:t>
            </a:r>
          </a:p>
          <a:p>
            <a:r>
              <a:rPr lang="en-CA" dirty="0"/>
              <a:t>National security: the security of a nation or state, including preservation of autonomy commensurate with its status and traditions</a:t>
            </a:r>
          </a:p>
          <a:p>
            <a:r>
              <a:rPr lang="en-CA" dirty="0"/>
              <a:t>International security: the presence of conditions that permit relative peace and security for states and nations</a:t>
            </a:r>
          </a:p>
          <a:p>
            <a:r>
              <a:rPr lang="en-CA" dirty="0"/>
              <a:t>Positive security: the presence of conditions that permit the human condition to be maximized (Galtung, 1981)</a:t>
            </a:r>
          </a:p>
          <a:p>
            <a:r>
              <a:rPr lang="en-CA" dirty="0"/>
              <a:t>Negative security: the absence of physical violence (Galtung, 1981)</a:t>
            </a:r>
          </a:p>
          <a:p>
            <a:r>
              <a:rPr lang="en-CA" dirty="0"/>
              <a:t>Defence: to protect from harm or danger, to resist attack (OED)</a:t>
            </a:r>
          </a:p>
        </p:txBody>
      </p:sp>
      <p:sp>
        <p:nvSpPr>
          <p:cNvPr id="4" name="Date Placeholder 3">
            <a:extLst>
              <a:ext uri="{FF2B5EF4-FFF2-40B4-BE49-F238E27FC236}">
                <a16:creationId xmlns:a16="http://schemas.microsoft.com/office/drawing/2014/main" id="{7D55E851-F113-B649-A4DF-B91B82012952}"/>
              </a:ext>
            </a:extLst>
          </p:cNvPr>
          <p:cNvSpPr>
            <a:spLocks noGrp="1"/>
          </p:cNvSpPr>
          <p:nvPr>
            <p:ph type="dt" sz="half" idx="10"/>
          </p:nvPr>
        </p:nvSpPr>
        <p:spPr/>
        <p:txBody>
          <a:bodyPr/>
          <a:lstStyle/>
          <a:p>
            <a:r>
              <a:rPr lang="en-CA"/>
              <a:t>D.Last, RMC</a:t>
            </a:r>
            <a:endParaRPr lang="en-US" dirty="0"/>
          </a:p>
        </p:txBody>
      </p:sp>
      <p:sp>
        <p:nvSpPr>
          <p:cNvPr id="5" name="Footer Placeholder 4">
            <a:extLst>
              <a:ext uri="{FF2B5EF4-FFF2-40B4-BE49-F238E27FC236}">
                <a16:creationId xmlns:a16="http://schemas.microsoft.com/office/drawing/2014/main" id="{DD412616-35DF-8A41-8894-2A4412B1164A}"/>
              </a:ext>
            </a:extLst>
          </p:cNvPr>
          <p:cNvSpPr>
            <a:spLocks noGrp="1"/>
          </p:cNvSpPr>
          <p:nvPr>
            <p:ph type="ftr" sz="quarter" idx="11"/>
          </p:nvPr>
        </p:nvSpPr>
        <p:spPr/>
        <p:txBody>
          <a:bodyPr/>
          <a:lstStyle/>
          <a:p>
            <a:r>
              <a:rPr lang="en-US"/>
              <a:t>POE372/374 Science, tech, society</a:t>
            </a:r>
            <a:endParaRPr lang="en-US" dirty="0"/>
          </a:p>
        </p:txBody>
      </p:sp>
      <p:sp>
        <p:nvSpPr>
          <p:cNvPr id="6" name="Slide Number Placeholder 5">
            <a:extLst>
              <a:ext uri="{FF2B5EF4-FFF2-40B4-BE49-F238E27FC236}">
                <a16:creationId xmlns:a16="http://schemas.microsoft.com/office/drawing/2014/main" id="{14EA94DC-950E-8C4F-9A24-2B17F475A4EF}"/>
              </a:ext>
            </a:extLst>
          </p:cNvPr>
          <p:cNvSpPr>
            <a:spLocks noGrp="1"/>
          </p:cNvSpPr>
          <p:nvPr>
            <p:ph type="sldNum" sz="quarter" idx="12"/>
          </p:nvPr>
        </p:nvSpPr>
        <p:spPr/>
        <p:txBody>
          <a:bodyPr/>
          <a:lstStyle/>
          <a:p>
            <a:fld id="{E9671A9D-E10B-0142-8F91-15EB7EF09E35}" type="slidenum">
              <a:rPr lang="en-US" smtClean="0"/>
              <a:t>12</a:t>
            </a:fld>
            <a:endParaRPr lang="en-US"/>
          </a:p>
        </p:txBody>
      </p:sp>
    </p:spTree>
    <p:extLst>
      <p:ext uri="{BB962C8B-B14F-4D97-AF65-F5344CB8AC3E}">
        <p14:creationId xmlns:p14="http://schemas.microsoft.com/office/powerpoint/2010/main" val="135352463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B56177-29B0-5842-9018-5C3DC1617B35}"/>
              </a:ext>
            </a:extLst>
          </p:cNvPr>
          <p:cNvSpPr>
            <a:spLocks noGrp="1"/>
          </p:cNvSpPr>
          <p:nvPr>
            <p:ph type="title"/>
          </p:nvPr>
        </p:nvSpPr>
        <p:spPr/>
        <p:txBody>
          <a:bodyPr/>
          <a:lstStyle/>
          <a:p>
            <a:r>
              <a:rPr lang="en-CA" dirty="0"/>
              <a:t>Security in the four modules</a:t>
            </a:r>
          </a:p>
        </p:txBody>
      </p:sp>
      <p:sp>
        <p:nvSpPr>
          <p:cNvPr id="3" name="Content Placeholder 2">
            <a:extLst>
              <a:ext uri="{FF2B5EF4-FFF2-40B4-BE49-F238E27FC236}">
                <a16:creationId xmlns:a16="http://schemas.microsoft.com/office/drawing/2014/main" id="{BA932681-DE66-1245-8325-F6F44062E4CA}"/>
              </a:ext>
            </a:extLst>
          </p:cNvPr>
          <p:cNvSpPr>
            <a:spLocks noGrp="1"/>
          </p:cNvSpPr>
          <p:nvPr>
            <p:ph idx="1"/>
          </p:nvPr>
        </p:nvSpPr>
        <p:spPr/>
        <p:txBody>
          <a:bodyPr>
            <a:normAutofit fontScale="92500" lnSpcReduction="10000"/>
          </a:bodyPr>
          <a:lstStyle/>
          <a:p>
            <a:r>
              <a:rPr lang="en-CA" dirty="0"/>
              <a:t>Modules 1 and 4 consider policies and policy-making which are relevant to Canada’s national security, </a:t>
            </a:r>
            <a:r>
              <a:rPr lang="en-CA" dirty="0" err="1"/>
              <a:t>e.g.decisions</a:t>
            </a:r>
            <a:r>
              <a:rPr lang="en-CA" dirty="0"/>
              <a:t> to share defence production with the USA, an innovation strategy which accommodates the branch-plant economy we share within North America, and our constrained procurement options within international and bilateral alliances</a:t>
            </a:r>
          </a:p>
          <a:p>
            <a:r>
              <a:rPr lang="en-CA" dirty="0"/>
              <a:t>Module 2 considers the global impact of climate change and national responses, hence international security - the conditions affecting Canada and other states pursuing national objectives</a:t>
            </a:r>
          </a:p>
          <a:p>
            <a:r>
              <a:rPr lang="en-CA" dirty="0"/>
              <a:t>Module 3 considers the impact of technology on employment and society, which concerns mainly human security. As we explore surveillance capitalism, however, issues related to national and international security will also arise.</a:t>
            </a:r>
          </a:p>
        </p:txBody>
      </p:sp>
      <p:sp>
        <p:nvSpPr>
          <p:cNvPr id="4" name="Date Placeholder 3">
            <a:extLst>
              <a:ext uri="{FF2B5EF4-FFF2-40B4-BE49-F238E27FC236}">
                <a16:creationId xmlns:a16="http://schemas.microsoft.com/office/drawing/2014/main" id="{342C59B9-A85A-CA4B-A13D-FB89FF12D627}"/>
              </a:ext>
            </a:extLst>
          </p:cNvPr>
          <p:cNvSpPr>
            <a:spLocks noGrp="1"/>
          </p:cNvSpPr>
          <p:nvPr>
            <p:ph type="dt" sz="half" idx="10"/>
          </p:nvPr>
        </p:nvSpPr>
        <p:spPr/>
        <p:txBody>
          <a:bodyPr/>
          <a:lstStyle/>
          <a:p>
            <a:r>
              <a:rPr lang="en-CA"/>
              <a:t>D.Last, RMC</a:t>
            </a:r>
            <a:endParaRPr lang="en-US" dirty="0"/>
          </a:p>
        </p:txBody>
      </p:sp>
      <p:sp>
        <p:nvSpPr>
          <p:cNvPr id="5" name="Footer Placeholder 4">
            <a:extLst>
              <a:ext uri="{FF2B5EF4-FFF2-40B4-BE49-F238E27FC236}">
                <a16:creationId xmlns:a16="http://schemas.microsoft.com/office/drawing/2014/main" id="{5AF7B3DC-C15B-A540-ADF8-BEF6EA7166E9}"/>
              </a:ext>
            </a:extLst>
          </p:cNvPr>
          <p:cNvSpPr>
            <a:spLocks noGrp="1"/>
          </p:cNvSpPr>
          <p:nvPr>
            <p:ph type="ftr" sz="quarter" idx="11"/>
          </p:nvPr>
        </p:nvSpPr>
        <p:spPr/>
        <p:txBody>
          <a:bodyPr/>
          <a:lstStyle/>
          <a:p>
            <a:r>
              <a:rPr lang="en-US"/>
              <a:t>POE372/374 Science, tech, society</a:t>
            </a:r>
            <a:endParaRPr lang="en-US" dirty="0"/>
          </a:p>
        </p:txBody>
      </p:sp>
      <p:sp>
        <p:nvSpPr>
          <p:cNvPr id="6" name="Slide Number Placeholder 5">
            <a:extLst>
              <a:ext uri="{FF2B5EF4-FFF2-40B4-BE49-F238E27FC236}">
                <a16:creationId xmlns:a16="http://schemas.microsoft.com/office/drawing/2014/main" id="{59CA1066-A142-FE48-A27E-C91E403E1E2E}"/>
              </a:ext>
            </a:extLst>
          </p:cNvPr>
          <p:cNvSpPr>
            <a:spLocks noGrp="1"/>
          </p:cNvSpPr>
          <p:nvPr>
            <p:ph type="sldNum" sz="quarter" idx="12"/>
          </p:nvPr>
        </p:nvSpPr>
        <p:spPr/>
        <p:txBody>
          <a:bodyPr/>
          <a:lstStyle/>
          <a:p>
            <a:fld id="{E9671A9D-E10B-0142-8F91-15EB7EF09E35}" type="slidenum">
              <a:rPr lang="en-US" smtClean="0"/>
              <a:t>13</a:t>
            </a:fld>
            <a:endParaRPr lang="en-US"/>
          </a:p>
        </p:txBody>
      </p:sp>
    </p:spTree>
    <p:extLst>
      <p:ext uri="{BB962C8B-B14F-4D97-AF65-F5344CB8AC3E}">
        <p14:creationId xmlns:p14="http://schemas.microsoft.com/office/powerpoint/2010/main" val="168161250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09C433-A0E9-1441-BF20-B45C21A136A3}"/>
              </a:ext>
            </a:extLst>
          </p:cNvPr>
          <p:cNvSpPr>
            <a:spLocks noGrp="1"/>
          </p:cNvSpPr>
          <p:nvPr>
            <p:ph type="title"/>
          </p:nvPr>
        </p:nvSpPr>
        <p:spPr/>
        <p:txBody>
          <a:bodyPr>
            <a:normAutofit/>
          </a:bodyPr>
          <a:lstStyle/>
          <a:p>
            <a:r>
              <a:rPr lang="en-CA" dirty="0"/>
              <a:t>Conclusion</a:t>
            </a:r>
          </a:p>
        </p:txBody>
      </p:sp>
      <p:sp>
        <p:nvSpPr>
          <p:cNvPr id="3" name="Content Placeholder 2">
            <a:extLst>
              <a:ext uri="{FF2B5EF4-FFF2-40B4-BE49-F238E27FC236}">
                <a16:creationId xmlns:a16="http://schemas.microsoft.com/office/drawing/2014/main" id="{E0FAA73A-C805-934E-B1B3-3C1035D050E2}"/>
              </a:ext>
            </a:extLst>
          </p:cNvPr>
          <p:cNvSpPr>
            <a:spLocks noGrp="1"/>
          </p:cNvSpPr>
          <p:nvPr>
            <p:ph idx="1"/>
          </p:nvPr>
        </p:nvSpPr>
        <p:spPr/>
        <p:txBody>
          <a:bodyPr/>
          <a:lstStyle/>
          <a:p>
            <a:r>
              <a:rPr lang="en-CA" dirty="0"/>
              <a:t>The definitions above include some that are widely accepted (OED), some that are more specialized applications (Rogers, Galtung) and a few that include editorial content.</a:t>
            </a:r>
          </a:p>
          <a:p>
            <a:r>
              <a:rPr lang="en-CA" dirty="0"/>
              <a:t>Words are the currency we use in exchanging ideas. </a:t>
            </a:r>
          </a:p>
          <a:p>
            <a:r>
              <a:rPr lang="en-CA" dirty="0"/>
              <a:t>You are not constrained to the definitions here, but whenever you use words or concepts that may diverge from the normal usage, be careful to explain your usage or provide references. Remember Humpty Dumpty: </a:t>
            </a:r>
          </a:p>
          <a:p>
            <a:pPr marL="914400" lvl="2" indent="0">
              <a:buNone/>
            </a:pPr>
            <a:r>
              <a:rPr lang="en-CA" dirty="0"/>
              <a:t>"When I use a word," Humpty Dumpty said, in rather a scornful tone, "it means just what I choose it to mean—neither more nor less.” (Lewis Carrol) </a:t>
            </a:r>
          </a:p>
        </p:txBody>
      </p:sp>
      <p:sp>
        <p:nvSpPr>
          <p:cNvPr id="4" name="Date Placeholder 3">
            <a:extLst>
              <a:ext uri="{FF2B5EF4-FFF2-40B4-BE49-F238E27FC236}">
                <a16:creationId xmlns:a16="http://schemas.microsoft.com/office/drawing/2014/main" id="{31555AD7-92E0-DE44-81F4-A405FD9BDCED}"/>
              </a:ext>
            </a:extLst>
          </p:cNvPr>
          <p:cNvSpPr>
            <a:spLocks noGrp="1"/>
          </p:cNvSpPr>
          <p:nvPr>
            <p:ph type="dt" sz="half" idx="10"/>
          </p:nvPr>
        </p:nvSpPr>
        <p:spPr/>
        <p:txBody>
          <a:bodyPr/>
          <a:lstStyle/>
          <a:p>
            <a:r>
              <a:rPr lang="en-CA"/>
              <a:t>D.Last, RMC</a:t>
            </a:r>
            <a:endParaRPr lang="en-US" dirty="0"/>
          </a:p>
        </p:txBody>
      </p:sp>
      <p:sp>
        <p:nvSpPr>
          <p:cNvPr id="5" name="Footer Placeholder 4">
            <a:extLst>
              <a:ext uri="{FF2B5EF4-FFF2-40B4-BE49-F238E27FC236}">
                <a16:creationId xmlns:a16="http://schemas.microsoft.com/office/drawing/2014/main" id="{FA3F2085-E882-7843-9FFF-4AA937133131}"/>
              </a:ext>
            </a:extLst>
          </p:cNvPr>
          <p:cNvSpPr>
            <a:spLocks noGrp="1"/>
          </p:cNvSpPr>
          <p:nvPr>
            <p:ph type="ftr" sz="quarter" idx="11"/>
          </p:nvPr>
        </p:nvSpPr>
        <p:spPr/>
        <p:txBody>
          <a:bodyPr/>
          <a:lstStyle/>
          <a:p>
            <a:r>
              <a:rPr lang="en-US"/>
              <a:t>POE372/374 Science, tech, society</a:t>
            </a:r>
            <a:endParaRPr lang="en-US" dirty="0"/>
          </a:p>
        </p:txBody>
      </p:sp>
      <p:sp>
        <p:nvSpPr>
          <p:cNvPr id="6" name="Slide Number Placeholder 5">
            <a:extLst>
              <a:ext uri="{FF2B5EF4-FFF2-40B4-BE49-F238E27FC236}">
                <a16:creationId xmlns:a16="http://schemas.microsoft.com/office/drawing/2014/main" id="{6F6B1EF1-4147-9744-84B4-16C32DD540D5}"/>
              </a:ext>
            </a:extLst>
          </p:cNvPr>
          <p:cNvSpPr>
            <a:spLocks noGrp="1"/>
          </p:cNvSpPr>
          <p:nvPr>
            <p:ph type="sldNum" sz="quarter" idx="12"/>
          </p:nvPr>
        </p:nvSpPr>
        <p:spPr/>
        <p:txBody>
          <a:bodyPr/>
          <a:lstStyle/>
          <a:p>
            <a:fld id="{E9671A9D-E10B-0142-8F91-15EB7EF09E35}" type="slidenum">
              <a:rPr lang="en-US" smtClean="0"/>
              <a:t>14</a:t>
            </a:fld>
            <a:endParaRPr lang="en-US"/>
          </a:p>
        </p:txBody>
      </p:sp>
    </p:spTree>
    <p:extLst>
      <p:ext uri="{BB962C8B-B14F-4D97-AF65-F5344CB8AC3E}">
        <p14:creationId xmlns:p14="http://schemas.microsoft.com/office/powerpoint/2010/main" val="33514739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7A83F2-56AE-514B-BC1C-2A137108E747}"/>
              </a:ext>
            </a:extLst>
          </p:cNvPr>
          <p:cNvSpPr>
            <a:spLocks noGrp="1"/>
          </p:cNvSpPr>
          <p:nvPr>
            <p:ph type="title"/>
          </p:nvPr>
        </p:nvSpPr>
        <p:spPr/>
        <p:txBody>
          <a:bodyPr/>
          <a:lstStyle/>
          <a:p>
            <a:r>
              <a:rPr lang="en-CA" dirty="0"/>
              <a:t>References</a:t>
            </a:r>
          </a:p>
        </p:txBody>
      </p:sp>
      <p:sp>
        <p:nvSpPr>
          <p:cNvPr id="3" name="Content Placeholder 2">
            <a:extLst>
              <a:ext uri="{FF2B5EF4-FFF2-40B4-BE49-F238E27FC236}">
                <a16:creationId xmlns:a16="http://schemas.microsoft.com/office/drawing/2014/main" id="{8FABD9F1-1163-7F4F-A229-1E01BA0397DD}"/>
              </a:ext>
            </a:extLst>
          </p:cNvPr>
          <p:cNvSpPr>
            <a:spLocks noGrp="1"/>
          </p:cNvSpPr>
          <p:nvPr>
            <p:ph idx="1"/>
          </p:nvPr>
        </p:nvSpPr>
        <p:spPr/>
        <p:txBody>
          <a:bodyPr/>
          <a:lstStyle/>
          <a:p>
            <a:r>
              <a:rPr lang="en-CA" dirty="0"/>
              <a:t>Galtung, J. (1981) True Worlds: A Transitional Perspective. Free Press.</a:t>
            </a:r>
          </a:p>
          <a:p>
            <a:r>
              <a:rPr lang="en-CA" dirty="0" err="1"/>
              <a:t>Leavis</a:t>
            </a:r>
            <a:r>
              <a:rPr lang="en-CA" dirty="0"/>
              <a:t>, F. R. (1962). </a:t>
            </a:r>
            <a:r>
              <a:rPr lang="en-CA" u="sng" dirty="0">
                <a:hlinkClick r:id="rId2"/>
              </a:rPr>
              <a:t>Two cultures? The significance of CP Snow</a:t>
            </a:r>
            <a:r>
              <a:rPr lang="en-CA" dirty="0"/>
              <a:t>. </a:t>
            </a:r>
            <a:r>
              <a:rPr lang="en-CA" i="1" dirty="0"/>
              <a:t>Critical Review</a:t>
            </a:r>
            <a:r>
              <a:rPr lang="en-CA" dirty="0"/>
              <a:t>, </a:t>
            </a:r>
            <a:r>
              <a:rPr lang="en-CA" i="1" dirty="0"/>
              <a:t>5</a:t>
            </a:r>
            <a:r>
              <a:rPr lang="en-CA" dirty="0"/>
              <a:t>, 90. </a:t>
            </a:r>
          </a:p>
          <a:p>
            <a:r>
              <a:rPr lang="en-CA" dirty="0"/>
              <a:t>Rogers, E. (2003) Diffusion of Innovations. Fifth Edition. New York: Free Press.</a:t>
            </a:r>
          </a:p>
          <a:p>
            <a:r>
              <a:rPr lang="en-CA" dirty="0"/>
              <a:t>Snow, C. P. (1959). </a:t>
            </a:r>
            <a:r>
              <a:rPr lang="en-CA" u="sng" dirty="0">
                <a:hlinkClick r:id="rId3"/>
              </a:rPr>
              <a:t>The rede lecture. The two cultures</a:t>
            </a:r>
            <a:r>
              <a:rPr lang="en-CA" dirty="0"/>
              <a:t>, 1-51. Cambridge University Press. </a:t>
            </a:r>
          </a:p>
          <a:p>
            <a:endParaRPr lang="en-CA" dirty="0"/>
          </a:p>
        </p:txBody>
      </p:sp>
      <p:sp>
        <p:nvSpPr>
          <p:cNvPr id="4" name="Date Placeholder 3">
            <a:extLst>
              <a:ext uri="{FF2B5EF4-FFF2-40B4-BE49-F238E27FC236}">
                <a16:creationId xmlns:a16="http://schemas.microsoft.com/office/drawing/2014/main" id="{9FFEBF05-25EE-014C-AB68-644EB2E7C5E1}"/>
              </a:ext>
            </a:extLst>
          </p:cNvPr>
          <p:cNvSpPr>
            <a:spLocks noGrp="1"/>
          </p:cNvSpPr>
          <p:nvPr>
            <p:ph type="dt" sz="half" idx="10"/>
          </p:nvPr>
        </p:nvSpPr>
        <p:spPr/>
        <p:txBody>
          <a:bodyPr/>
          <a:lstStyle/>
          <a:p>
            <a:r>
              <a:rPr lang="en-CA"/>
              <a:t>D.Last, RMC</a:t>
            </a:r>
            <a:endParaRPr lang="en-US" dirty="0"/>
          </a:p>
        </p:txBody>
      </p:sp>
      <p:sp>
        <p:nvSpPr>
          <p:cNvPr id="5" name="Footer Placeholder 4">
            <a:extLst>
              <a:ext uri="{FF2B5EF4-FFF2-40B4-BE49-F238E27FC236}">
                <a16:creationId xmlns:a16="http://schemas.microsoft.com/office/drawing/2014/main" id="{532B909C-C829-2740-9E1B-A9958DE792E0}"/>
              </a:ext>
            </a:extLst>
          </p:cNvPr>
          <p:cNvSpPr>
            <a:spLocks noGrp="1"/>
          </p:cNvSpPr>
          <p:nvPr>
            <p:ph type="ftr" sz="quarter" idx="11"/>
          </p:nvPr>
        </p:nvSpPr>
        <p:spPr/>
        <p:txBody>
          <a:bodyPr/>
          <a:lstStyle/>
          <a:p>
            <a:r>
              <a:rPr lang="en-US"/>
              <a:t>POE372/374 Science, tech, society</a:t>
            </a:r>
            <a:endParaRPr lang="en-US" dirty="0"/>
          </a:p>
        </p:txBody>
      </p:sp>
      <p:sp>
        <p:nvSpPr>
          <p:cNvPr id="6" name="Slide Number Placeholder 5">
            <a:extLst>
              <a:ext uri="{FF2B5EF4-FFF2-40B4-BE49-F238E27FC236}">
                <a16:creationId xmlns:a16="http://schemas.microsoft.com/office/drawing/2014/main" id="{87389688-3D95-3944-B70C-07B9C05E9DB3}"/>
              </a:ext>
            </a:extLst>
          </p:cNvPr>
          <p:cNvSpPr>
            <a:spLocks noGrp="1"/>
          </p:cNvSpPr>
          <p:nvPr>
            <p:ph type="sldNum" sz="quarter" idx="12"/>
          </p:nvPr>
        </p:nvSpPr>
        <p:spPr/>
        <p:txBody>
          <a:bodyPr/>
          <a:lstStyle/>
          <a:p>
            <a:fld id="{E9671A9D-E10B-0142-8F91-15EB7EF09E35}" type="slidenum">
              <a:rPr lang="en-US" smtClean="0"/>
              <a:t>15</a:t>
            </a:fld>
            <a:endParaRPr lang="en-US"/>
          </a:p>
        </p:txBody>
      </p:sp>
    </p:spTree>
    <p:extLst>
      <p:ext uri="{BB962C8B-B14F-4D97-AF65-F5344CB8AC3E}">
        <p14:creationId xmlns:p14="http://schemas.microsoft.com/office/powerpoint/2010/main" val="35608420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9E2F86-902C-7641-ABFD-1F67D98A22FB}"/>
              </a:ext>
            </a:extLst>
          </p:cNvPr>
          <p:cNvSpPr>
            <a:spLocks noGrp="1"/>
          </p:cNvSpPr>
          <p:nvPr>
            <p:ph type="title"/>
          </p:nvPr>
        </p:nvSpPr>
        <p:spPr/>
        <p:txBody>
          <a:bodyPr/>
          <a:lstStyle/>
          <a:p>
            <a:r>
              <a:rPr lang="en-CA" dirty="0"/>
              <a:t>Definitions and concepts</a:t>
            </a:r>
          </a:p>
        </p:txBody>
      </p:sp>
      <p:sp>
        <p:nvSpPr>
          <p:cNvPr id="3" name="Content Placeholder 2">
            <a:extLst>
              <a:ext uri="{FF2B5EF4-FFF2-40B4-BE49-F238E27FC236}">
                <a16:creationId xmlns:a16="http://schemas.microsoft.com/office/drawing/2014/main" id="{C42422AC-AC17-504E-8D3D-9F0027DF0BF9}"/>
              </a:ext>
            </a:extLst>
          </p:cNvPr>
          <p:cNvSpPr>
            <a:spLocks noGrp="1"/>
          </p:cNvSpPr>
          <p:nvPr>
            <p:ph idx="1"/>
          </p:nvPr>
        </p:nvSpPr>
        <p:spPr/>
        <p:txBody>
          <a:bodyPr/>
          <a:lstStyle/>
          <a:p>
            <a:r>
              <a:rPr lang="en-CA" dirty="0"/>
              <a:t> Science and technology</a:t>
            </a:r>
          </a:p>
          <a:p>
            <a:r>
              <a:rPr lang="en-CA" dirty="0"/>
              <a:t>Political science</a:t>
            </a:r>
          </a:p>
          <a:p>
            <a:r>
              <a:rPr lang="en-CA" dirty="0"/>
              <a:t>Economics &amp; environment</a:t>
            </a:r>
          </a:p>
          <a:p>
            <a:r>
              <a:rPr lang="en-CA" dirty="0"/>
              <a:t>Society </a:t>
            </a:r>
          </a:p>
          <a:p>
            <a:r>
              <a:rPr lang="en-CA" dirty="0"/>
              <a:t>Marketplaces</a:t>
            </a:r>
          </a:p>
          <a:p>
            <a:r>
              <a:rPr lang="en-CA" dirty="0"/>
              <a:t>Innovation and diffusion</a:t>
            </a:r>
          </a:p>
          <a:p>
            <a:r>
              <a:rPr lang="en-CA" dirty="0"/>
              <a:t>Security and defence</a:t>
            </a:r>
          </a:p>
          <a:p>
            <a:endParaRPr lang="en-CA" dirty="0"/>
          </a:p>
        </p:txBody>
      </p:sp>
      <p:sp>
        <p:nvSpPr>
          <p:cNvPr id="4" name="Date Placeholder 3">
            <a:extLst>
              <a:ext uri="{FF2B5EF4-FFF2-40B4-BE49-F238E27FC236}">
                <a16:creationId xmlns:a16="http://schemas.microsoft.com/office/drawing/2014/main" id="{77C514B4-A4A7-B94C-97D0-CB3643C754C8}"/>
              </a:ext>
            </a:extLst>
          </p:cNvPr>
          <p:cNvSpPr>
            <a:spLocks noGrp="1"/>
          </p:cNvSpPr>
          <p:nvPr>
            <p:ph type="dt" sz="half" idx="10"/>
          </p:nvPr>
        </p:nvSpPr>
        <p:spPr/>
        <p:txBody>
          <a:bodyPr/>
          <a:lstStyle/>
          <a:p>
            <a:r>
              <a:rPr lang="en-CA"/>
              <a:t>D.Last, RMC</a:t>
            </a:r>
            <a:endParaRPr lang="en-US" dirty="0"/>
          </a:p>
        </p:txBody>
      </p:sp>
      <p:sp>
        <p:nvSpPr>
          <p:cNvPr id="5" name="Footer Placeholder 4">
            <a:extLst>
              <a:ext uri="{FF2B5EF4-FFF2-40B4-BE49-F238E27FC236}">
                <a16:creationId xmlns:a16="http://schemas.microsoft.com/office/drawing/2014/main" id="{DF5AE57C-B2BB-744E-AC59-3496C44CBBBF}"/>
              </a:ext>
            </a:extLst>
          </p:cNvPr>
          <p:cNvSpPr>
            <a:spLocks noGrp="1"/>
          </p:cNvSpPr>
          <p:nvPr>
            <p:ph type="ftr" sz="quarter" idx="11"/>
          </p:nvPr>
        </p:nvSpPr>
        <p:spPr/>
        <p:txBody>
          <a:bodyPr/>
          <a:lstStyle/>
          <a:p>
            <a:r>
              <a:rPr lang="en-US"/>
              <a:t>POE372/374 Science, tech, society</a:t>
            </a:r>
            <a:endParaRPr lang="en-US" dirty="0"/>
          </a:p>
        </p:txBody>
      </p:sp>
      <p:sp>
        <p:nvSpPr>
          <p:cNvPr id="6" name="Slide Number Placeholder 5">
            <a:extLst>
              <a:ext uri="{FF2B5EF4-FFF2-40B4-BE49-F238E27FC236}">
                <a16:creationId xmlns:a16="http://schemas.microsoft.com/office/drawing/2014/main" id="{DF0015F1-BD32-454C-A380-D6E1B22CC399}"/>
              </a:ext>
            </a:extLst>
          </p:cNvPr>
          <p:cNvSpPr>
            <a:spLocks noGrp="1"/>
          </p:cNvSpPr>
          <p:nvPr>
            <p:ph type="sldNum" sz="quarter" idx="12"/>
          </p:nvPr>
        </p:nvSpPr>
        <p:spPr/>
        <p:txBody>
          <a:bodyPr/>
          <a:lstStyle/>
          <a:p>
            <a:fld id="{E9671A9D-E10B-0142-8F91-15EB7EF09E35}" type="slidenum">
              <a:rPr lang="en-US" smtClean="0"/>
              <a:t>2</a:t>
            </a:fld>
            <a:endParaRPr lang="en-US"/>
          </a:p>
        </p:txBody>
      </p:sp>
      <p:sp>
        <p:nvSpPr>
          <p:cNvPr id="7" name="Rectangle 6">
            <a:extLst>
              <a:ext uri="{FF2B5EF4-FFF2-40B4-BE49-F238E27FC236}">
                <a16:creationId xmlns:a16="http://schemas.microsoft.com/office/drawing/2014/main" id="{F9F19CB5-1E50-E945-B8A9-57949DF9B2C0}"/>
              </a:ext>
            </a:extLst>
          </p:cNvPr>
          <p:cNvSpPr/>
          <p:nvPr/>
        </p:nvSpPr>
        <p:spPr>
          <a:xfrm>
            <a:off x="6696222" y="4557932"/>
            <a:ext cx="4403187" cy="1392702"/>
          </a:xfrm>
          <a:prstGeom prst="rect">
            <a:avLst/>
          </a:prstGeom>
          <a:solidFill>
            <a:schemeClr val="bg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dirty="0"/>
              <a:t>Look for definitions in specialized dictionaries and look for concepts in handbooks and encyclopedias</a:t>
            </a:r>
          </a:p>
        </p:txBody>
      </p:sp>
    </p:spTree>
    <p:extLst>
      <p:ext uri="{BB962C8B-B14F-4D97-AF65-F5344CB8AC3E}">
        <p14:creationId xmlns:p14="http://schemas.microsoft.com/office/powerpoint/2010/main" val="82451937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9810B4-DB98-BB45-B8CB-7744FA663D41}"/>
              </a:ext>
            </a:extLst>
          </p:cNvPr>
          <p:cNvSpPr>
            <a:spLocks noGrp="1"/>
          </p:cNvSpPr>
          <p:nvPr>
            <p:ph type="title"/>
          </p:nvPr>
        </p:nvSpPr>
        <p:spPr/>
        <p:txBody>
          <a:bodyPr/>
          <a:lstStyle/>
          <a:p>
            <a:r>
              <a:rPr lang="en-CA" dirty="0"/>
              <a:t>Definitions – Science and Technology</a:t>
            </a:r>
          </a:p>
        </p:txBody>
      </p:sp>
      <p:sp>
        <p:nvSpPr>
          <p:cNvPr id="3" name="Content Placeholder 2">
            <a:extLst>
              <a:ext uri="{FF2B5EF4-FFF2-40B4-BE49-F238E27FC236}">
                <a16:creationId xmlns:a16="http://schemas.microsoft.com/office/drawing/2014/main" id="{F792D1C0-1732-514E-86D1-475F3C606B8E}"/>
              </a:ext>
            </a:extLst>
          </p:cNvPr>
          <p:cNvSpPr>
            <a:spLocks noGrp="1"/>
          </p:cNvSpPr>
          <p:nvPr>
            <p:ph idx="1"/>
          </p:nvPr>
        </p:nvSpPr>
        <p:spPr/>
        <p:txBody>
          <a:bodyPr>
            <a:normAutofit fontScale="92500" lnSpcReduction="20000"/>
          </a:bodyPr>
          <a:lstStyle/>
          <a:p>
            <a:r>
              <a:rPr lang="en-CA" dirty="0"/>
              <a:t>Science: “the systematic study of the structure and behaviour of the physical and natural world through observation and experiment” Also, “A systematically organized body of knowledge on a particular subject.” (OED)</a:t>
            </a:r>
          </a:p>
          <a:p>
            <a:r>
              <a:rPr lang="en-CA" dirty="0"/>
              <a:t>See Casimir (1965) “When does jam become marmalade?” and the debate about two cultures – has science fallen victim to unscientific policy-makers? Is there a useful distinction between science and other branches of learning?</a:t>
            </a:r>
          </a:p>
          <a:p>
            <a:r>
              <a:rPr lang="en-CA" dirty="0"/>
              <a:t>Technology: “the application of scientific knowledge for practical purposes, especially in industry” and, “the branch of knowledge dealing with engineering or applied sciences” (OED)</a:t>
            </a:r>
          </a:p>
          <a:p>
            <a:r>
              <a:rPr lang="en-CA" dirty="0"/>
              <a:t>What is the relationship between science and technology? Is there such a thing as political technology or economic technology in the sense of applied science?</a:t>
            </a:r>
          </a:p>
        </p:txBody>
      </p:sp>
      <p:sp>
        <p:nvSpPr>
          <p:cNvPr id="4" name="Date Placeholder 3">
            <a:extLst>
              <a:ext uri="{FF2B5EF4-FFF2-40B4-BE49-F238E27FC236}">
                <a16:creationId xmlns:a16="http://schemas.microsoft.com/office/drawing/2014/main" id="{9107628A-2F56-754B-AC5E-D99BA02D909E}"/>
              </a:ext>
            </a:extLst>
          </p:cNvPr>
          <p:cNvSpPr>
            <a:spLocks noGrp="1"/>
          </p:cNvSpPr>
          <p:nvPr>
            <p:ph type="dt" sz="half" idx="10"/>
          </p:nvPr>
        </p:nvSpPr>
        <p:spPr/>
        <p:txBody>
          <a:bodyPr/>
          <a:lstStyle/>
          <a:p>
            <a:r>
              <a:rPr lang="en-CA"/>
              <a:t>D.Last, RMC</a:t>
            </a:r>
            <a:endParaRPr lang="en-US" dirty="0"/>
          </a:p>
        </p:txBody>
      </p:sp>
      <p:sp>
        <p:nvSpPr>
          <p:cNvPr id="5" name="Footer Placeholder 4">
            <a:extLst>
              <a:ext uri="{FF2B5EF4-FFF2-40B4-BE49-F238E27FC236}">
                <a16:creationId xmlns:a16="http://schemas.microsoft.com/office/drawing/2014/main" id="{CDDC5B3E-9A98-9446-9BD7-2F957B65D8ED}"/>
              </a:ext>
            </a:extLst>
          </p:cNvPr>
          <p:cNvSpPr>
            <a:spLocks noGrp="1"/>
          </p:cNvSpPr>
          <p:nvPr>
            <p:ph type="ftr" sz="quarter" idx="11"/>
          </p:nvPr>
        </p:nvSpPr>
        <p:spPr/>
        <p:txBody>
          <a:bodyPr/>
          <a:lstStyle/>
          <a:p>
            <a:r>
              <a:rPr lang="en-US"/>
              <a:t>POE372/374 Science, tech, society</a:t>
            </a:r>
            <a:endParaRPr lang="en-US" dirty="0"/>
          </a:p>
        </p:txBody>
      </p:sp>
      <p:sp>
        <p:nvSpPr>
          <p:cNvPr id="6" name="Slide Number Placeholder 5">
            <a:extLst>
              <a:ext uri="{FF2B5EF4-FFF2-40B4-BE49-F238E27FC236}">
                <a16:creationId xmlns:a16="http://schemas.microsoft.com/office/drawing/2014/main" id="{156F3009-DD07-254A-BB8A-C7E081F94B19}"/>
              </a:ext>
            </a:extLst>
          </p:cNvPr>
          <p:cNvSpPr>
            <a:spLocks noGrp="1"/>
          </p:cNvSpPr>
          <p:nvPr>
            <p:ph type="sldNum" sz="quarter" idx="12"/>
          </p:nvPr>
        </p:nvSpPr>
        <p:spPr/>
        <p:txBody>
          <a:bodyPr/>
          <a:lstStyle/>
          <a:p>
            <a:fld id="{E9671A9D-E10B-0142-8F91-15EB7EF09E35}" type="slidenum">
              <a:rPr lang="en-US" smtClean="0"/>
              <a:t>3</a:t>
            </a:fld>
            <a:endParaRPr lang="en-US"/>
          </a:p>
        </p:txBody>
      </p:sp>
    </p:spTree>
    <p:extLst>
      <p:ext uri="{BB962C8B-B14F-4D97-AF65-F5344CB8AC3E}">
        <p14:creationId xmlns:p14="http://schemas.microsoft.com/office/powerpoint/2010/main" val="291553420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ABAE2E-4C8E-BB4F-8D8B-BBF95D4AD3FD}"/>
              </a:ext>
            </a:extLst>
          </p:cNvPr>
          <p:cNvSpPr>
            <a:spLocks noGrp="1"/>
          </p:cNvSpPr>
          <p:nvPr>
            <p:ph type="title"/>
          </p:nvPr>
        </p:nvSpPr>
        <p:spPr/>
        <p:txBody>
          <a:bodyPr>
            <a:normAutofit/>
          </a:bodyPr>
          <a:lstStyle/>
          <a:p>
            <a:r>
              <a:rPr lang="en-CA" dirty="0"/>
              <a:t>Definitions – political science</a:t>
            </a:r>
          </a:p>
        </p:txBody>
      </p:sp>
      <p:sp>
        <p:nvSpPr>
          <p:cNvPr id="3" name="Content Placeholder 2">
            <a:extLst>
              <a:ext uri="{FF2B5EF4-FFF2-40B4-BE49-F238E27FC236}">
                <a16:creationId xmlns:a16="http://schemas.microsoft.com/office/drawing/2014/main" id="{27B500C6-ACB5-A64D-A6A6-DA07ABAF803F}"/>
              </a:ext>
            </a:extLst>
          </p:cNvPr>
          <p:cNvSpPr>
            <a:spLocks noGrp="1"/>
          </p:cNvSpPr>
          <p:nvPr>
            <p:ph idx="1"/>
          </p:nvPr>
        </p:nvSpPr>
        <p:spPr/>
        <p:txBody>
          <a:bodyPr/>
          <a:lstStyle/>
          <a:p>
            <a:r>
              <a:rPr lang="en-CA" dirty="0"/>
              <a:t>Political science: “the branch of knowledge that deals with the state and systems of government; the scientific analysis of political activity and behaviour.” (OED)</a:t>
            </a:r>
          </a:p>
          <a:p>
            <a:r>
              <a:rPr lang="en-CA" dirty="0"/>
              <a:t>“Political science is the study of who gets what, when, and how” (</a:t>
            </a:r>
            <a:r>
              <a:rPr lang="en-CA" dirty="0" err="1"/>
              <a:t>Lasswell</a:t>
            </a:r>
            <a:r>
              <a:rPr lang="en-CA" dirty="0"/>
              <a:t>, 1936) </a:t>
            </a:r>
          </a:p>
          <a:p>
            <a:r>
              <a:rPr lang="en-CA" dirty="0"/>
              <a:t>“Politics is the authoritative allocation of values” (Easton, 1953)</a:t>
            </a:r>
          </a:p>
          <a:p>
            <a:r>
              <a:rPr lang="en-CA" dirty="0"/>
              <a:t>Applied political science, or political technology, can be described as the art of winning and keeping power, or achieving political objectives. </a:t>
            </a:r>
          </a:p>
        </p:txBody>
      </p:sp>
      <p:sp>
        <p:nvSpPr>
          <p:cNvPr id="4" name="Date Placeholder 3">
            <a:extLst>
              <a:ext uri="{FF2B5EF4-FFF2-40B4-BE49-F238E27FC236}">
                <a16:creationId xmlns:a16="http://schemas.microsoft.com/office/drawing/2014/main" id="{3E05180C-EFDF-854A-9806-204EBF6E3947}"/>
              </a:ext>
            </a:extLst>
          </p:cNvPr>
          <p:cNvSpPr>
            <a:spLocks noGrp="1"/>
          </p:cNvSpPr>
          <p:nvPr>
            <p:ph type="dt" sz="half" idx="10"/>
          </p:nvPr>
        </p:nvSpPr>
        <p:spPr/>
        <p:txBody>
          <a:bodyPr/>
          <a:lstStyle/>
          <a:p>
            <a:r>
              <a:rPr lang="en-CA"/>
              <a:t>D.Last, RMC</a:t>
            </a:r>
            <a:endParaRPr lang="en-US" dirty="0"/>
          </a:p>
        </p:txBody>
      </p:sp>
      <p:sp>
        <p:nvSpPr>
          <p:cNvPr id="5" name="Footer Placeholder 4">
            <a:extLst>
              <a:ext uri="{FF2B5EF4-FFF2-40B4-BE49-F238E27FC236}">
                <a16:creationId xmlns:a16="http://schemas.microsoft.com/office/drawing/2014/main" id="{BE3F923A-517F-FF4F-802D-470D2F580254}"/>
              </a:ext>
            </a:extLst>
          </p:cNvPr>
          <p:cNvSpPr>
            <a:spLocks noGrp="1"/>
          </p:cNvSpPr>
          <p:nvPr>
            <p:ph type="ftr" sz="quarter" idx="11"/>
          </p:nvPr>
        </p:nvSpPr>
        <p:spPr/>
        <p:txBody>
          <a:bodyPr/>
          <a:lstStyle/>
          <a:p>
            <a:r>
              <a:rPr lang="en-US"/>
              <a:t>POE372/374 Science, tech, society</a:t>
            </a:r>
            <a:endParaRPr lang="en-US" dirty="0"/>
          </a:p>
        </p:txBody>
      </p:sp>
      <p:sp>
        <p:nvSpPr>
          <p:cNvPr id="6" name="Slide Number Placeholder 5">
            <a:extLst>
              <a:ext uri="{FF2B5EF4-FFF2-40B4-BE49-F238E27FC236}">
                <a16:creationId xmlns:a16="http://schemas.microsoft.com/office/drawing/2014/main" id="{E834F3FA-AF71-104E-8691-0C982CB318EC}"/>
              </a:ext>
            </a:extLst>
          </p:cNvPr>
          <p:cNvSpPr>
            <a:spLocks noGrp="1"/>
          </p:cNvSpPr>
          <p:nvPr>
            <p:ph type="sldNum" sz="quarter" idx="12"/>
          </p:nvPr>
        </p:nvSpPr>
        <p:spPr/>
        <p:txBody>
          <a:bodyPr/>
          <a:lstStyle/>
          <a:p>
            <a:fld id="{E9671A9D-E10B-0142-8F91-15EB7EF09E35}" type="slidenum">
              <a:rPr lang="en-US" smtClean="0"/>
              <a:t>4</a:t>
            </a:fld>
            <a:endParaRPr lang="en-US"/>
          </a:p>
        </p:txBody>
      </p:sp>
    </p:spTree>
    <p:extLst>
      <p:ext uri="{BB962C8B-B14F-4D97-AF65-F5344CB8AC3E}">
        <p14:creationId xmlns:p14="http://schemas.microsoft.com/office/powerpoint/2010/main" val="235402981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FA191D-BA9E-8349-8CC5-BFD9F7754DB8}"/>
              </a:ext>
            </a:extLst>
          </p:cNvPr>
          <p:cNvSpPr>
            <a:spLocks noGrp="1"/>
          </p:cNvSpPr>
          <p:nvPr>
            <p:ph type="title"/>
          </p:nvPr>
        </p:nvSpPr>
        <p:spPr/>
        <p:txBody>
          <a:bodyPr/>
          <a:lstStyle/>
          <a:p>
            <a:r>
              <a:rPr lang="en-CA" dirty="0"/>
              <a:t>Definitions - Economics</a:t>
            </a:r>
          </a:p>
        </p:txBody>
      </p:sp>
      <p:sp>
        <p:nvSpPr>
          <p:cNvPr id="3" name="Content Placeholder 2">
            <a:extLst>
              <a:ext uri="{FF2B5EF4-FFF2-40B4-BE49-F238E27FC236}">
                <a16:creationId xmlns:a16="http://schemas.microsoft.com/office/drawing/2014/main" id="{CF9EEE60-8724-1348-A4CE-E56EDD375890}"/>
              </a:ext>
            </a:extLst>
          </p:cNvPr>
          <p:cNvSpPr>
            <a:spLocks noGrp="1"/>
          </p:cNvSpPr>
          <p:nvPr>
            <p:ph idx="1"/>
          </p:nvPr>
        </p:nvSpPr>
        <p:spPr/>
        <p:txBody>
          <a:bodyPr/>
          <a:lstStyle/>
          <a:p>
            <a:r>
              <a:rPr lang="en-CA" dirty="0"/>
              <a:t>Economics: “The branch of knowledge concerned with the production, consumption, and transfer of wealth.” (OED)</a:t>
            </a:r>
          </a:p>
          <a:p>
            <a:r>
              <a:rPr lang="en-CA" dirty="0"/>
              <a:t>Microeconomics: “the part of economics concerned with single factors and the effects of individual decisions” (OED)</a:t>
            </a:r>
          </a:p>
          <a:p>
            <a:r>
              <a:rPr lang="en-CA" dirty="0"/>
              <a:t>Macroeconomics: “the branch of economics concerned with large-scale or general economic factors, such as interest rates and national productivity” (OED)</a:t>
            </a:r>
          </a:p>
          <a:p>
            <a:r>
              <a:rPr lang="en-CA" dirty="0"/>
              <a:t>Political economy: the study of the intersection of power and wealth, including the rules that govern the accumulation and distribution of wealth, and the use of wealth to reinforce power.</a:t>
            </a:r>
          </a:p>
        </p:txBody>
      </p:sp>
      <p:sp>
        <p:nvSpPr>
          <p:cNvPr id="4" name="Date Placeholder 3">
            <a:extLst>
              <a:ext uri="{FF2B5EF4-FFF2-40B4-BE49-F238E27FC236}">
                <a16:creationId xmlns:a16="http://schemas.microsoft.com/office/drawing/2014/main" id="{00553691-66CD-3643-93E0-C0C328D6D86B}"/>
              </a:ext>
            </a:extLst>
          </p:cNvPr>
          <p:cNvSpPr>
            <a:spLocks noGrp="1"/>
          </p:cNvSpPr>
          <p:nvPr>
            <p:ph type="dt" sz="half" idx="10"/>
          </p:nvPr>
        </p:nvSpPr>
        <p:spPr/>
        <p:txBody>
          <a:bodyPr/>
          <a:lstStyle/>
          <a:p>
            <a:r>
              <a:rPr lang="en-CA"/>
              <a:t>D.Last, RMC</a:t>
            </a:r>
            <a:endParaRPr lang="en-US" dirty="0"/>
          </a:p>
        </p:txBody>
      </p:sp>
      <p:sp>
        <p:nvSpPr>
          <p:cNvPr id="5" name="Footer Placeholder 4">
            <a:extLst>
              <a:ext uri="{FF2B5EF4-FFF2-40B4-BE49-F238E27FC236}">
                <a16:creationId xmlns:a16="http://schemas.microsoft.com/office/drawing/2014/main" id="{305723E2-1B83-7D4A-9308-44B94D8D89D8}"/>
              </a:ext>
            </a:extLst>
          </p:cNvPr>
          <p:cNvSpPr>
            <a:spLocks noGrp="1"/>
          </p:cNvSpPr>
          <p:nvPr>
            <p:ph type="ftr" sz="quarter" idx="11"/>
          </p:nvPr>
        </p:nvSpPr>
        <p:spPr/>
        <p:txBody>
          <a:bodyPr/>
          <a:lstStyle/>
          <a:p>
            <a:r>
              <a:rPr lang="en-US"/>
              <a:t>POE372/374 Science, tech, society</a:t>
            </a:r>
            <a:endParaRPr lang="en-US" dirty="0"/>
          </a:p>
        </p:txBody>
      </p:sp>
      <p:sp>
        <p:nvSpPr>
          <p:cNvPr id="6" name="Slide Number Placeholder 5">
            <a:extLst>
              <a:ext uri="{FF2B5EF4-FFF2-40B4-BE49-F238E27FC236}">
                <a16:creationId xmlns:a16="http://schemas.microsoft.com/office/drawing/2014/main" id="{7AFA34A6-91C6-D145-A78E-00742C3D4006}"/>
              </a:ext>
            </a:extLst>
          </p:cNvPr>
          <p:cNvSpPr>
            <a:spLocks noGrp="1"/>
          </p:cNvSpPr>
          <p:nvPr>
            <p:ph type="sldNum" sz="quarter" idx="12"/>
          </p:nvPr>
        </p:nvSpPr>
        <p:spPr/>
        <p:txBody>
          <a:bodyPr/>
          <a:lstStyle/>
          <a:p>
            <a:fld id="{E9671A9D-E10B-0142-8F91-15EB7EF09E35}" type="slidenum">
              <a:rPr lang="en-US" smtClean="0"/>
              <a:t>5</a:t>
            </a:fld>
            <a:endParaRPr lang="en-US"/>
          </a:p>
        </p:txBody>
      </p:sp>
    </p:spTree>
    <p:extLst>
      <p:ext uri="{BB962C8B-B14F-4D97-AF65-F5344CB8AC3E}">
        <p14:creationId xmlns:p14="http://schemas.microsoft.com/office/powerpoint/2010/main" val="369022742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DBCD91-68BD-D04B-A5FD-BA997351BEF8}"/>
              </a:ext>
            </a:extLst>
          </p:cNvPr>
          <p:cNvSpPr>
            <a:spLocks noGrp="1"/>
          </p:cNvSpPr>
          <p:nvPr>
            <p:ph type="title"/>
          </p:nvPr>
        </p:nvSpPr>
        <p:spPr/>
        <p:txBody>
          <a:bodyPr/>
          <a:lstStyle/>
          <a:p>
            <a:r>
              <a:rPr lang="en-CA" dirty="0"/>
              <a:t>Definitions - environment</a:t>
            </a:r>
          </a:p>
        </p:txBody>
      </p:sp>
      <p:sp>
        <p:nvSpPr>
          <p:cNvPr id="3" name="Content Placeholder 2">
            <a:extLst>
              <a:ext uri="{FF2B5EF4-FFF2-40B4-BE49-F238E27FC236}">
                <a16:creationId xmlns:a16="http://schemas.microsoft.com/office/drawing/2014/main" id="{36B1D82F-7808-2540-8A8A-F5A5BF3B5896}"/>
              </a:ext>
            </a:extLst>
          </p:cNvPr>
          <p:cNvSpPr>
            <a:spLocks noGrp="1"/>
          </p:cNvSpPr>
          <p:nvPr>
            <p:ph idx="1"/>
          </p:nvPr>
        </p:nvSpPr>
        <p:spPr/>
        <p:txBody>
          <a:bodyPr/>
          <a:lstStyle/>
          <a:p>
            <a:r>
              <a:rPr lang="en-CA" dirty="0"/>
              <a:t>Environment: </a:t>
            </a:r>
          </a:p>
          <a:p>
            <a:pPr lvl="1"/>
            <a:r>
              <a:rPr lang="en-CA" dirty="0"/>
              <a:t>(1) “the surroundings or conditions in which a person, animal, or plant lives or operates,” (OED)</a:t>
            </a:r>
          </a:p>
          <a:p>
            <a:pPr lvl="1"/>
            <a:r>
              <a:rPr lang="en-CA" dirty="0"/>
              <a:t>(2) “the natural world, as a whole or in a particular geographical area, especially as affected by human activity,” (OED)</a:t>
            </a:r>
          </a:p>
          <a:p>
            <a:pPr lvl="1"/>
            <a:r>
              <a:rPr lang="en-CA" dirty="0"/>
              <a:t>We will be concerned mainly with the second sense in Module 2</a:t>
            </a:r>
          </a:p>
          <a:p>
            <a:r>
              <a:rPr lang="en-CA" dirty="0"/>
              <a:t>Climate change</a:t>
            </a:r>
          </a:p>
          <a:p>
            <a:pPr lvl="1"/>
            <a:r>
              <a:rPr lang="en-CA" dirty="0"/>
              <a:t>“a change in global or regional climate patterns, in particular a change apparent from the mid to late 20</a:t>
            </a:r>
            <a:r>
              <a:rPr lang="en-CA" baseline="30000" dirty="0"/>
              <a:t>th</a:t>
            </a:r>
            <a:r>
              <a:rPr lang="en-CA" dirty="0"/>
              <a:t> century onwards and attributed largely to the increased levels of atmospheric carbon dioxide produced by the use of fossil fuels” (OED)</a:t>
            </a:r>
          </a:p>
        </p:txBody>
      </p:sp>
      <p:sp>
        <p:nvSpPr>
          <p:cNvPr id="4" name="Date Placeholder 3">
            <a:extLst>
              <a:ext uri="{FF2B5EF4-FFF2-40B4-BE49-F238E27FC236}">
                <a16:creationId xmlns:a16="http://schemas.microsoft.com/office/drawing/2014/main" id="{C364DC08-C2EC-884F-ACAC-F41F536C85FB}"/>
              </a:ext>
            </a:extLst>
          </p:cNvPr>
          <p:cNvSpPr>
            <a:spLocks noGrp="1"/>
          </p:cNvSpPr>
          <p:nvPr>
            <p:ph type="dt" sz="half" idx="10"/>
          </p:nvPr>
        </p:nvSpPr>
        <p:spPr/>
        <p:txBody>
          <a:bodyPr/>
          <a:lstStyle/>
          <a:p>
            <a:r>
              <a:rPr lang="en-CA"/>
              <a:t>D.Last, RMC</a:t>
            </a:r>
            <a:endParaRPr lang="en-US" dirty="0"/>
          </a:p>
        </p:txBody>
      </p:sp>
      <p:sp>
        <p:nvSpPr>
          <p:cNvPr id="5" name="Footer Placeholder 4">
            <a:extLst>
              <a:ext uri="{FF2B5EF4-FFF2-40B4-BE49-F238E27FC236}">
                <a16:creationId xmlns:a16="http://schemas.microsoft.com/office/drawing/2014/main" id="{2E1B4195-1CEF-6047-B602-F4E22978EB22}"/>
              </a:ext>
            </a:extLst>
          </p:cNvPr>
          <p:cNvSpPr>
            <a:spLocks noGrp="1"/>
          </p:cNvSpPr>
          <p:nvPr>
            <p:ph type="ftr" sz="quarter" idx="11"/>
          </p:nvPr>
        </p:nvSpPr>
        <p:spPr/>
        <p:txBody>
          <a:bodyPr/>
          <a:lstStyle/>
          <a:p>
            <a:r>
              <a:rPr lang="en-US"/>
              <a:t>POE372/374 Science, tech, society</a:t>
            </a:r>
            <a:endParaRPr lang="en-US" dirty="0"/>
          </a:p>
        </p:txBody>
      </p:sp>
      <p:sp>
        <p:nvSpPr>
          <p:cNvPr id="6" name="Slide Number Placeholder 5">
            <a:extLst>
              <a:ext uri="{FF2B5EF4-FFF2-40B4-BE49-F238E27FC236}">
                <a16:creationId xmlns:a16="http://schemas.microsoft.com/office/drawing/2014/main" id="{C9CF4205-3347-B94E-B4E0-5390229293A0}"/>
              </a:ext>
            </a:extLst>
          </p:cNvPr>
          <p:cNvSpPr>
            <a:spLocks noGrp="1"/>
          </p:cNvSpPr>
          <p:nvPr>
            <p:ph type="sldNum" sz="quarter" idx="12"/>
          </p:nvPr>
        </p:nvSpPr>
        <p:spPr/>
        <p:txBody>
          <a:bodyPr/>
          <a:lstStyle/>
          <a:p>
            <a:fld id="{E9671A9D-E10B-0142-8F91-15EB7EF09E35}" type="slidenum">
              <a:rPr lang="en-US" smtClean="0"/>
              <a:t>6</a:t>
            </a:fld>
            <a:endParaRPr lang="en-US"/>
          </a:p>
        </p:txBody>
      </p:sp>
    </p:spTree>
    <p:extLst>
      <p:ext uri="{BB962C8B-B14F-4D97-AF65-F5344CB8AC3E}">
        <p14:creationId xmlns:p14="http://schemas.microsoft.com/office/powerpoint/2010/main" val="323864388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5E5AF7-FDB5-014D-9924-6C9F7A54EFDA}"/>
              </a:ext>
            </a:extLst>
          </p:cNvPr>
          <p:cNvSpPr>
            <a:spLocks noGrp="1"/>
          </p:cNvSpPr>
          <p:nvPr>
            <p:ph type="title"/>
          </p:nvPr>
        </p:nvSpPr>
        <p:spPr/>
        <p:txBody>
          <a:bodyPr/>
          <a:lstStyle/>
          <a:p>
            <a:r>
              <a:rPr lang="en-CA" dirty="0"/>
              <a:t>Definitions - Society</a:t>
            </a:r>
          </a:p>
        </p:txBody>
      </p:sp>
      <p:sp>
        <p:nvSpPr>
          <p:cNvPr id="3" name="Content Placeholder 2">
            <a:extLst>
              <a:ext uri="{FF2B5EF4-FFF2-40B4-BE49-F238E27FC236}">
                <a16:creationId xmlns:a16="http://schemas.microsoft.com/office/drawing/2014/main" id="{64A8C24C-F316-A648-97E0-73B9204DF2E3}"/>
              </a:ext>
            </a:extLst>
          </p:cNvPr>
          <p:cNvSpPr>
            <a:spLocks noGrp="1"/>
          </p:cNvSpPr>
          <p:nvPr>
            <p:ph idx="1"/>
          </p:nvPr>
        </p:nvSpPr>
        <p:spPr/>
        <p:txBody>
          <a:bodyPr>
            <a:normAutofit fontScale="92500" lnSpcReduction="20000"/>
          </a:bodyPr>
          <a:lstStyle/>
          <a:p>
            <a:r>
              <a:rPr lang="en-CA" dirty="0"/>
              <a:t>Society: “the aggregate of people living together in a more or less ordered community” (OED)</a:t>
            </a:r>
          </a:p>
          <a:p>
            <a:r>
              <a:rPr lang="en-CA" dirty="0"/>
              <a:t>Community: </a:t>
            </a:r>
          </a:p>
          <a:p>
            <a:pPr lvl="1"/>
            <a:r>
              <a:rPr lang="en-CA" dirty="0"/>
              <a:t>(1) “[any] group of people living in the </a:t>
            </a:r>
            <a:r>
              <a:rPr lang="en-CA" dirty="0" err="1"/>
              <a:t>sam</a:t>
            </a:r>
            <a:r>
              <a:rPr lang="en-CA" dirty="0"/>
              <a:t> place or having a particular characteristic in common” (OED)</a:t>
            </a:r>
          </a:p>
          <a:p>
            <a:pPr lvl="1"/>
            <a:r>
              <a:rPr lang="en-CA" dirty="0"/>
              <a:t>(2) “the condition of sharing or having certain attitudes and </a:t>
            </a:r>
            <a:r>
              <a:rPr lang="en-CA" dirty="0" err="1"/>
              <a:t>interses</a:t>
            </a:r>
            <a:r>
              <a:rPr lang="en-CA" dirty="0"/>
              <a:t> in common” (OED)</a:t>
            </a:r>
          </a:p>
          <a:p>
            <a:r>
              <a:rPr lang="en-CA" dirty="0"/>
              <a:t>Social science: “the scientific study of human society and social relationships.” (OED)</a:t>
            </a:r>
          </a:p>
          <a:p>
            <a:r>
              <a:rPr lang="en-CA" dirty="0"/>
              <a:t>Social system: “… a set of interrelated units that are engaged in joint problem solving to accomplish a common goal. The members of a social system may be individuals, informal groups, organizations, and/or subsystems.” (Rogers, 2003)</a:t>
            </a:r>
          </a:p>
          <a:p>
            <a:endParaRPr lang="en-CA" dirty="0"/>
          </a:p>
        </p:txBody>
      </p:sp>
      <p:sp>
        <p:nvSpPr>
          <p:cNvPr id="4" name="Date Placeholder 3">
            <a:extLst>
              <a:ext uri="{FF2B5EF4-FFF2-40B4-BE49-F238E27FC236}">
                <a16:creationId xmlns:a16="http://schemas.microsoft.com/office/drawing/2014/main" id="{7794A661-C1C5-5A49-8138-D2A20B0338D4}"/>
              </a:ext>
            </a:extLst>
          </p:cNvPr>
          <p:cNvSpPr>
            <a:spLocks noGrp="1"/>
          </p:cNvSpPr>
          <p:nvPr>
            <p:ph type="dt" sz="half" idx="10"/>
          </p:nvPr>
        </p:nvSpPr>
        <p:spPr/>
        <p:txBody>
          <a:bodyPr/>
          <a:lstStyle/>
          <a:p>
            <a:r>
              <a:rPr lang="en-CA"/>
              <a:t>D.Last, RMC</a:t>
            </a:r>
            <a:endParaRPr lang="en-US" dirty="0"/>
          </a:p>
        </p:txBody>
      </p:sp>
      <p:sp>
        <p:nvSpPr>
          <p:cNvPr id="5" name="Footer Placeholder 4">
            <a:extLst>
              <a:ext uri="{FF2B5EF4-FFF2-40B4-BE49-F238E27FC236}">
                <a16:creationId xmlns:a16="http://schemas.microsoft.com/office/drawing/2014/main" id="{BB796FFB-F637-214A-BA1A-14053FBB061E}"/>
              </a:ext>
            </a:extLst>
          </p:cNvPr>
          <p:cNvSpPr>
            <a:spLocks noGrp="1"/>
          </p:cNvSpPr>
          <p:nvPr>
            <p:ph type="ftr" sz="quarter" idx="11"/>
          </p:nvPr>
        </p:nvSpPr>
        <p:spPr/>
        <p:txBody>
          <a:bodyPr/>
          <a:lstStyle/>
          <a:p>
            <a:r>
              <a:rPr lang="en-US"/>
              <a:t>POE372/374 Science, tech, society</a:t>
            </a:r>
            <a:endParaRPr lang="en-US" dirty="0"/>
          </a:p>
        </p:txBody>
      </p:sp>
      <p:sp>
        <p:nvSpPr>
          <p:cNvPr id="6" name="Slide Number Placeholder 5">
            <a:extLst>
              <a:ext uri="{FF2B5EF4-FFF2-40B4-BE49-F238E27FC236}">
                <a16:creationId xmlns:a16="http://schemas.microsoft.com/office/drawing/2014/main" id="{62D73CDB-248C-CE40-956F-D0ECDF50626C}"/>
              </a:ext>
            </a:extLst>
          </p:cNvPr>
          <p:cNvSpPr>
            <a:spLocks noGrp="1"/>
          </p:cNvSpPr>
          <p:nvPr>
            <p:ph type="sldNum" sz="quarter" idx="12"/>
          </p:nvPr>
        </p:nvSpPr>
        <p:spPr/>
        <p:txBody>
          <a:bodyPr/>
          <a:lstStyle/>
          <a:p>
            <a:fld id="{E9671A9D-E10B-0142-8F91-15EB7EF09E35}" type="slidenum">
              <a:rPr lang="en-US" smtClean="0"/>
              <a:t>7</a:t>
            </a:fld>
            <a:endParaRPr lang="en-US"/>
          </a:p>
        </p:txBody>
      </p:sp>
    </p:spTree>
    <p:extLst>
      <p:ext uri="{BB962C8B-B14F-4D97-AF65-F5344CB8AC3E}">
        <p14:creationId xmlns:p14="http://schemas.microsoft.com/office/powerpoint/2010/main" val="326013595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015877-FE3B-8848-992E-D9750EC3F285}"/>
              </a:ext>
            </a:extLst>
          </p:cNvPr>
          <p:cNvSpPr>
            <a:spLocks noGrp="1"/>
          </p:cNvSpPr>
          <p:nvPr>
            <p:ph type="title"/>
          </p:nvPr>
        </p:nvSpPr>
        <p:spPr/>
        <p:txBody>
          <a:bodyPr/>
          <a:lstStyle/>
          <a:p>
            <a:r>
              <a:rPr lang="en-CA" dirty="0"/>
              <a:t>Concepts - Markets</a:t>
            </a:r>
          </a:p>
        </p:txBody>
      </p:sp>
      <p:sp>
        <p:nvSpPr>
          <p:cNvPr id="3" name="Content Placeholder 2">
            <a:extLst>
              <a:ext uri="{FF2B5EF4-FFF2-40B4-BE49-F238E27FC236}">
                <a16:creationId xmlns:a16="http://schemas.microsoft.com/office/drawing/2014/main" id="{2891B5A9-F133-2D49-A40F-2222F015C4B9}"/>
              </a:ext>
            </a:extLst>
          </p:cNvPr>
          <p:cNvSpPr>
            <a:spLocks noGrp="1"/>
          </p:cNvSpPr>
          <p:nvPr>
            <p:ph idx="1"/>
          </p:nvPr>
        </p:nvSpPr>
        <p:spPr/>
        <p:txBody>
          <a:bodyPr>
            <a:normAutofit fontScale="92500" lnSpcReduction="20000"/>
          </a:bodyPr>
          <a:lstStyle/>
          <a:p>
            <a:r>
              <a:rPr lang="en-CA" dirty="0"/>
              <a:t>Market: “A regular gathering of people for purchase and sale ..” (OED) typically characterized by accepted rules and behaviour, cooperation and competition amongst those buying and selling, limited and unequal information, and varying degrees of trust and open communication (Milne)</a:t>
            </a:r>
          </a:p>
          <a:p>
            <a:r>
              <a:rPr lang="en-CA" dirty="0"/>
              <a:t>Marketplace: formerly a physical space, now any space within which buying, selling and exchange occurs</a:t>
            </a:r>
          </a:p>
          <a:p>
            <a:r>
              <a:rPr lang="en-CA" dirty="0"/>
              <a:t>Free market: “an economic system in which prices are determined by unrestricted competition between privately owned businesses” (OED) i.e. a fictitious concept implying absence of regulation, equal and accurate information, and genuine competition between market actors. Like absolute vacuums and frictionless surfaces, these conditions to not exist in nature. All markets are constrained to varying degrees, and therefore all markets are political. [Please note editorial content.]</a:t>
            </a:r>
          </a:p>
        </p:txBody>
      </p:sp>
      <p:sp>
        <p:nvSpPr>
          <p:cNvPr id="4" name="Date Placeholder 3">
            <a:extLst>
              <a:ext uri="{FF2B5EF4-FFF2-40B4-BE49-F238E27FC236}">
                <a16:creationId xmlns:a16="http://schemas.microsoft.com/office/drawing/2014/main" id="{5978E1FD-E7DD-F744-A92F-E0585C4562E5}"/>
              </a:ext>
            </a:extLst>
          </p:cNvPr>
          <p:cNvSpPr>
            <a:spLocks noGrp="1"/>
          </p:cNvSpPr>
          <p:nvPr>
            <p:ph type="dt" sz="half" idx="10"/>
          </p:nvPr>
        </p:nvSpPr>
        <p:spPr/>
        <p:txBody>
          <a:bodyPr/>
          <a:lstStyle/>
          <a:p>
            <a:r>
              <a:rPr lang="en-CA"/>
              <a:t>D.Last, RMC</a:t>
            </a:r>
            <a:endParaRPr lang="en-US" dirty="0"/>
          </a:p>
        </p:txBody>
      </p:sp>
      <p:sp>
        <p:nvSpPr>
          <p:cNvPr id="5" name="Footer Placeholder 4">
            <a:extLst>
              <a:ext uri="{FF2B5EF4-FFF2-40B4-BE49-F238E27FC236}">
                <a16:creationId xmlns:a16="http://schemas.microsoft.com/office/drawing/2014/main" id="{8E875041-DD63-B644-A854-35FEDD9B8588}"/>
              </a:ext>
            </a:extLst>
          </p:cNvPr>
          <p:cNvSpPr>
            <a:spLocks noGrp="1"/>
          </p:cNvSpPr>
          <p:nvPr>
            <p:ph type="ftr" sz="quarter" idx="11"/>
          </p:nvPr>
        </p:nvSpPr>
        <p:spPr/>
        <p:txBody>
          <a:bodyPr/>
          <a:lstStyle/>
          <a:p>
            <a:r>
              <a:rPr lang="en-US"/>
              <a:t>POE372/374 Science, tech, society</a:t>
            </a:r>
            <a:endParaRPr lang="en-US" dirty="0"/>
          </a:p>
        </p:txBody>
      </p:sp>
      <p:sp>
        <p:nvSpPr>
          <p:cNvPr id="6" name="Slide Number Placeholder 5">
            <a:extLst>
              <a:ext uri="{FF2B5EF4-FFF2-40B4-BE49-F238E27FC236}">
                <a16:creationId xmlns:a16="http://schemas.microsoft.com/office/drawing/2014/main" id="{C7759AF2-0F20-7A4F-B411-D4288C994B1E}"/>
              </a:ext>
            </a:extLst>
          </p:cNvPr>
          <p:cNvSpPr>
            <a:spLocks noGrp="1"/>
          </p:cNvSpPr>
          <p:nvPr>
            <p:ph type="sldNum" sz="quarter" idx="12"/>
          </p:nvPr>
        </p:nvSpPr>
        <p:spPr/>
        <p:txBody>
          <a:bodyPr/>
          <a:lstStyle/>
          <a:p>
            <a:fld id="{E9671A9D-E10B-0142-8F91-15EB7EF09E35}" type="slidenum">
              <a:rPr lang="en-US" smtClean="0"/>
              <a:t>8</a:t>
            </a:fld>
            <a:endParaRPr lang="en-US"/>
          </a:p>
        </p:txBody>
      </p:sp>
    </p:spTree>
    <p:extLst>
      <p:ext uri="{BB962C8B-B14F-4D97-AF65-F5344CB8AC3E}">
        <p14:creationId xmlns:p14="http://schemas.microsoft.com/office/powerpoint/2010/main" val="76377771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15A164-AB58-A447-AFF0-55AD4A5E199C}"/>
              </a:ext>
            </a:extLst>
          </p:cNvPr>
          <p:cNvSpPr>
            <a:spLocks noGrp="1"/>
          </p:cNvSpPr>
          <p:nvPr>
            <p:ph type="title"/>
          </p:nvPr>
        </p:nvSpPr>
        <p:spPr/>
        <p:txBody>
          <a:bodyPr/>
          <a:lstStyle/>
          <a:p>
            <a:r>
              <a:rPr lang="en-CA" dirty="0"/>
              <a:t>Concepts - Innovation </a:t>
            </a:r>
          </a:p>
        </p:txBody>
      </p:sp>
      <p:sp>
        <p:nvSpPr>
          <p:cNvPr id="3" name="Content Placeholder 2">
            <a:extLst>
              <a:ext uri="{FF2B5EF4-FFF2-40B4-BE49-F238E27FC236}">
                <a16:creationId xmlns:a16="http://schemas.microsoft.com/office/drawing/2014/main" id="{8AD11238-CD55-BF4E-8DB8-3C1A846169E8}"/>
              </a:ext>
            </a:extLst>
          </p:cNvPr>
          <p:cNvSpPr>
            <a:spLocks noGrp="1"/>
          </p:cNvSpPr>
          <p:nvPr>
            <p:ph idx="1"/>
          </p:nvPr>
        </p:nvSpPr>
        <p:spPr/>
        <p:txBody>
          <a:bodyPr/>
          <a:lstStyle/>
          <a:p>
            <a:pPr marL="0" indent="0">
              <a:buNone/>
            </a:pPr>
            <a:r>
              <a:rPr lang="en-CA" dirty="0"/>
              <a:t>The concept of innovation is important for science policy, because of our progressive, modernist ideology. We generally believe that science should be applied to technology that improves life (for at least some)</a:t>
            </a:r>
          </a:p>
          <a:p>
            <a:r>
              <a:rPr lang="en-CA" dirty="0"/>
              <a:t>Innovate: “to make changes in something established, especially by introducing new methods, ideas or products…” (OED)</a:t>
            </a:r>
          </a:p>
          <a:p>
            <a:r>
              <a:rPr lang="en-CA" dirty="0"/>
              <a:t>Innovation: “…an idea, practice, or object that is perceived as new by an individual or other unit of adoption.” (Rogers, 1962, 2003) </a:t>
            </a:r>
          </a:p>
          <a:p>
            <a:endParaRPr lang="en-CA" dirty="0"/>
          </a:p>
        </p:txBody>
      </p:sp>
      <p:sp>
        <p:nvSpPr>
          <p:cNvPr id="4" name="Date Placeholder 3">
            <a:extLst>
              <a:ext uri="{FF2B5EF4-FFF2-40B4-BE49-F238E27FC236}">
                <a16:creationId xmlns:a16="http://schemas.microsoft.com/office/drawing/2014/main" id="{DCFFCF1D-91F2-5540-A0E1-2100AD0DC0B9}"/>
              </a:ext>
            </a:extLst>
          </p:cNvPr>
          <p:cNvSpPr>
            <a:spLocks noGrp="1"/>
          </p:cNvSpPr>
          <p:nvPr>
            <p:ph type="dt" sz="half" idx="10"/>
          </p:nvPr>
        </p:nvSpPr>
        <p:spPr/>
        <p:txBody>
          <a:bodyPr/>
          <a:lstStyle/>
          <a:p>
            <a:r>
              <a:rPr lang="en-CA"/>
              <a:t>D.Last, RMC</a:t>
            </a:r>
            <a:endParaRPr lang="en-US" dirty="0"/>
          </a:p>
        </p:txBody>
      </p:sp>
      <p:sp>
        <p:nvSpPr>
          <p:cNvPr id="5" name="Footer Placeholder 4">
            <a:extLst>
              <a:ext uri="{FF2B5EF4-FFF2-40B4-BE49-F238E27FC236}">
                <a16:creationId xmlns:a16="http://schemas.microsoft.com/office/drawing/2014/main" id="{6BCDA003-4D7B-DF4B-A0FD-EC4F073B7DE8}"/>
              </a:ext>
            </a:extLst>
          </p:cNvPr>
          <p:cNvSpPr>
            <a:spLocks noGrp="1"/>
          </p:cNvSpPr>
          <p:nvPr>
            <p:ph type="ftr" sz="quarter" idx="11"/>
          </p:nvPr>
        </p:nvSpPr>
        <p:spPr/>
        <p:txBody>
          <a:bodyPr/>
          <a:lstStyle/>
          <a:p>
            <a:r>
              <a:rPr lang="en-US"/>
              <a:t>POE372/374 Science, tech, society</a:t>
            </a:r>
            <a:endParaRPr lang="en-US" dirty="0"/>
          </a:p>
        </p:txBody>
      </p:sp>
      <p:sp>
        <p:nvSpPr>
          <p:cNvPr id="6" name="Slide Number Placeholder 5">
            <a:extLst>
              <a:ext uri="{FF2B5EF4-FFF2-40B4-BE49-F238E27FC236}">
                <a16:creationId xmlns:a16="http://schemas.microsoft.com/office/drawing/2014/main" id="{45EE8269-3D50-1144-99E1-F6CFD61586D5}"/>
              </a:ext>
            </a:extLst>
          </p:cNvPr>
          <p:cNvSpPr>
            <a:spLocks noGrp="1"/>
          </p:cNvSpPr>
          <p:nvPr>
            <p:ph type="sldNum" sz="quarter" idx="12"/>
          </p:nvPr>
        </p:nvSpPr>
        <p:spPr/>
        <p:txBody>
          <a:bodyPr/>
          <a:lstStyle/>
          <a:p>
            <a:fld id="{E9671A9D-E10B-0142-8F91-15EB7EF09E35}" type="slidenum">
              <a:rPr lang="en-US" smtClean="0"/>
              <a:t>9</a:t>
            </a:fld>
            <a:endParaRPr lang="en-US"/>
          </a:p>
        </p:txBody>
      </p:sp>
    </p:spTree>
    <p:extLst>
      <p:ext uri="{BB962C8B-B14F-4D97-AF65-F5344CB8AC3E}">
        <p14:creationId xmlns:p14="http://schemas.microsoft.com/office/powerpoint/2010/main" val="334014802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1395</TotalTime>
  <Words>1848</Words>
  <Application>Microsoft Macintosh PowerPoint</Application>
  <PresentationFormat>Widescreen</PresentationFormat>
  <Paragraphs>126</Paragraphs>
  <Slides>15</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15</vt:i4>
      </vt:variant>
    </vt:vector>
  </HeadingPairs>
  <TitlesOfParts>
    <vt:vector size="19" baseType="lpstr">
      <vt:lpstr>Arial</vt:lpstr>
      <vt:lpstr>Calibri</vt:lpstr>
      <vt:lpstr>Calibri Light</vt:lpstr>
      <vt:lpstr>Office Theme</vt:lpstr>
      <vt:lpstr>Definitions and Concepts</vt:lpstr>
      <vt:lpstr>Definitions and concepts</vt:lpstr>
      <vt:lpstr>Definitions – Science and Technology</vt:lpstr>
      <vt:lpstr>Definitions – political science</vt:lpstr>
      <vt:lpstr>Definitions - Economics</vt:lpstr>
      <vt:lpstr>Definitions - environment</vt:lpstr>
      <vt:lpstr>Definitions - Society</vt:lpstr>
      <vt:lpstr>Concepts - Markets</vt:lpstr>
      <vt:lpstr>Concepts - Innovation </vt:lpstr>
      <vt:lpstr>Concepts – diffusion of innovation</vt:lpstr>
      <vt:lpstr>Concepts - Intellectual property</vt:lpstr>
      <vt:lpstr>Concepts – security and defence</vt:lpstr>
      <vt:lpstr>Security in the four modules</vt:lpstr>
      <vt:lpstr>Conclusion</vt:lpstr>
      <vt:lpstr>References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David Murray Last</dc:creator>
  <cp:lastModifiedBy>David Murray Last</cp:lastModifiedBy>
  <cp:revision>41</cp:revision>
  <dcterms:created xsi:type="dcterms:W3CDTF">2020-07-12T17:21:22Z</dcterms:created>
  <dcterms:modified xsi:type="dcterms:W3CDTF">2020-08-10T16:25:36Z</dcterms:modified>
</cp:coreProperties>
</file>